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4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theme/themeOverride2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1" r:id="rId2"/>
    <p:sldId id="404" r:id="rId3"/>
    <p:sldId id="405" r:id="rId4"/>
    <p:sldId id="414" r:id="rId5"/>
    <p:sldId id="443" r:id="rId6"/>
    <p:sldId id="423" r:id="rId7"/>
    <p:sldId id="424" r:id="rId8"/>
    <p:sldId id="446" r:id="rId9"/>
    <p:sldId id="444" r:id="rId10"/>
    <p:sldId id="445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434" r:id="rId21"/>
    <p:sldId id="435" r:id="rId22"/>
    <p:sldId id="436" r:id="rId23"/>
    <p:sldId id="442" r:id="rId24"/>
    <p:sldId id="437" r:id="rId25"/>
    <p:sldId id="438" r:id="rId26"/>
    <p:sldId id="439" r:id="rId27"/>
    <p:sldId id="440" r:id="rId28"/>
    <p:sldId id="441" r:id="rId29"/>
    <p:sldId id="408" r:id="rId30"/>
  </p:sldIdLst>
  <p:sldSz cx="12192000" cy="6858000"/>
  <p:notesSz cx="6858000" cy="9144000"/>
  <p:custDataLst>
    <p:tags r:id="rId32"/>
  </p:custDataLst>
  <p:defaultTextStyle>
    <a:defPPr>
      <a:defRPr lang="en-US"/>
    </a:defPPr>
    <a:lvl1pPr marL="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363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545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909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090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272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454" algn="l" defTabSz="914363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518" userDrawn="1">
          <p15:clr>
            <a:srgbClr val="A4A3A4"/>
          </p15:clr>
        </p15:guide>
        <p15:guide id="3" pos="384" userDrawn="1">
          <p15:clr>
            <a:srgbClr val="A4A3A4"/>
          </p15:clr>
        </p15:guide>
        <p15:guide id="4" pos="7287" userDrawn="1">
          <p15:clr>
            <a:srgbClr val="A4A3A4"/>
          </p15:clr>
        </p15:guide>
        <p15:guide id="5" orient="horz" pos="1026" userDrawn="1">
          <p15:clr>
            <a:srgbClr val="A4A3A4"/>
          </p15:clr>
        </p15:guide>
        <p15:guide id="6" orient="horz" pos="1321" userDrawn="1">
          <p15:clr>
            <a:srgbClr val="A4A3A4"/>
          </p15:clr>
        </p15:guide>
        <p15:guide id="10" orient="horz" pos="4269" userDrawn="1">
          <p15:clr>
            <a:srgbClr val="A4A3A4"/>
          </p15:clr>
        </p15:guide>
        <p15:guide id="11" pos="3137" userDrawn="1">
          <p15:clr>
            <a:srgbClr val="A4A3A4"/>
          </p15:clr>
        </p15:guide>
        <p15:guide id="12" pos="70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1F5"/>
    <a:srgbClr val="446A9C"/>
    <a:srgbClr val="3D9391"/>
    <a:srgbClr val="009693"/>
    <a:srgbClr val="D94601"/>
    <a:srgbClr val="459F9C"/>
    <a:srgbClr val="798494"/>
    <a:srgbClr val="459E9C"/>
    <a:srgbClr val="5C9C9B"/>
    <a:srgbClr val="5D9C9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37" autoAdjust="0"/>
    <p:restoredTop sz="94666" autoAdjust="0"/>
  </p:normalViewPr>
  <p:slideViewPr>
    <p:cSldViewPr snapToGrid="0" showGuides="1">
      <p:cViewPr>
        <p:scale>
          <a:sx n="91" d="100"/>
          <a:sy n="91" d="100"/>
        </p:scale>
        <p:origin x="272" y="800"/>
      </p:cViewPr>
      <p:guideLst>
        <p:guide orient="horz" pos="2160"/>
        <p:guide pos="5518"/>
        <p:guide pos="384"/>
        <p:guide pos="7287"/>
        <p:guide orient="horz" pos="1026"/>
        <p:guide orient="horz" pos="1321"/>
        <p:guide orient="horz" pos="4269"/>
        <p:guide pos="3137"/>
        <p:guide pos="7083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___.xlsx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2.xm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package" Target="../embeddings/Microsoft_Excel____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plotArea>
      <c:layout/>
      <c:pieChart>
        <c:varyColors val="1"/>
        <c:dLbls>
          <c:showLegendKey val="0"/>
          <c:showVal val="0"/>
          <c:showCatName val="0"/>
          <c:showSerName val="0"/>
          <c:showPercent val="0"/>
          <c:showBubbleSize val="0"/>
          <c:showLeaderLines val="0"/>
        </c:dLbls>
        <c:firstSliceAng val="0"/>
      </c:pieChart>
      <c:spPr>
        <a:noFill/>
        <a:ln>
          <a:noFill/>
        </a:ln>
        <a:effectLst/>
      </c:spPr>
    </c:plotArea>
    <c:legend>
      <c:legendPos val="b"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ea"/>
              <a:sym typeface="+mn-lt"/>
            </a:defRPr>
          </a:pPr>
          <a:endParaRPr lang="zh-CN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>
          <a:latin typeface="+mn-lt"/>
          <a:ea typeface="+mn-ea"/>
          <a:cs typeface="+mn-ea"/>
          <a:sym typeface="+mn-lt"/>
        </a:defRPr>
      </a:pPr>
      <a:endParaRPr lang="zh-CN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A44B705-11C7-4C2D-85AB-26F9C3E48A1B}" type="doc">
      <dgm:prSet loTypeId="urn:microsoft.com/office/officeart/2005/8/layout/chart3" loCatId="relationship" qsTypeId="urn:microsoft.com/office/officeart/2005/8/quickstyle/simple1" qsCatId="simple" csTypeId="urn:microsoft.com/office/officeart/2005/8/colors/accent1_2" csCatId="accent1" phldr="1"/>
      <dgm:spPr/>
    </dgm:pt>
    <dgm:pt modelId="{927A8998-0922-457A-9B66-F7E2E5EAD558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gm:t>
    </dgm:pt>
    <dgm:pt modelId="{53350383-F595-4CA8-A14B-0BC33B7567FA}" type="par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18924ADC-74DD-4517-B8B8-AA5103E1F702}" type="sibTrans" cxnId="{3948F3E2-B0FF-411D-AB29-B0B66A0596AC}">
      <dgm:prSet/>
      <dgm:spPr/>
      <dgm:t>
        <a:bodyPr/>
        <a:lstStyle/>
        <a:p>
          <a:endParaRPr lang="zh-CN" altLang="en-US"/>
        </a:p>
      </dgm:t>
    </dgm:pt>
    <dgm:pt modelId="{4797913B-FF3D-4E3D-9083-9529B7F7A23A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gm:t>
    </dgm:pt>
    <dgm:pt modelId="{7BA8E3C0-AF24-4306-AA59-9515DA948C75}" type="par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E963BD20-B65B-44B4-944E-3E544830F2E5}" type="sibTrans" cxnId="{A082FD34-26CD-4B49-B979-B1F36BE5C323}">
      <dgm:prSet/>
      <dgm:spPr/>
      <dgm:t>
        <a:bodyPr/>
        <a:lstStyle/>
        <a:p>
          <a:endParaRPr lang="zh-CN" altLang="en-US"/>
        </a:p>
      </dgm:t>
    </dgm:pt>
    <dgm:pt modelId="{DC2BDD32-31D4-4A3C-BDF7-6D3C91DBA607}">
      <dgm:prSet phldrT="[文本]" custT="1"/>
      <dgm:spPr/>
      <dgm:t>
        <a:bodyPr/>
        <a:lstStyle/>
        <a:p>
          <a:r>
            <a:rPr lang="zh-CN" altLang="en-US" sz="3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gm:t>
    </dgm:pt>
    <dgm:pt modelId="{5F5A7817-C129-47B2-A250-C926A67123A2}" type="par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834C206B-83BD-4673-85F4-A215C612238E}" type="sibTrans" cxnId="{02EA97DD-67D3-4C66-A838-01FB60E18EAF}">
      <dgm:prSet/>
      <dgm:spPr/>
      <dgm:t>
        <a:bodyPr/>
        <a:lstStyle/>
        <a:p>
          <a:endParaRPr lang="zh-CN" altLang="en-US"/>
        </a:p>
      </dgm:t>
    </dgm:pt>
    <dgm:pt modelId="{955D0108-E343-4F4D-8B12-4582F35EFC6F}" type="pres">
      <dgm:prSet presAssocID="{5A44B705-11C7-4C2D-85AB-26F9C3E48A1B}" presName="compositeShape" presStyleCnt="0">
        <dgm:presLayoutVars>
          <dgm:chMax val="7"/>
          <dgm:dir/>
          <dgm:resizeHandles val="exact"/>
        </dgm:presLayoutVars>
      </dgm:prSet>
      <dgm:spPr/>
    </dgm:pt>
    <dgm:pt modelId="{8FD2D12E-18D4-4E2B-83B5-7A92BD5D437E}" type="pres">
      <dgm:prSet presAssocID="{5A44B705-11C7-4C2D-85AB-26F9C3E48A1B}" presName="wedge1" presStyleLbl="node1" presStyleIdx="0" presStyleCnt="3"/>
      <dgm:spPr/>
    </dgm:pt>
    <dgm:pt modelId="{A1E7D18D-6118-465A-9298-6EBB6CEECD2A}" type="pres">
      <dgm:prSet presAssocID="{5A44B705-11C7-4C2D-85AB-26F9C3E48A1B}" presName="wedge1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59754D8D-A8A3-45FB-B50A-BAD8243C974A}" type="pres">
      <dgm:prSet presAssocID="{5A44B705-11C7-4C2D-85AB-26F9C3E48A1B}" presName="wedge2" presStyleLbl="node1" presStyleIdx="1" presStyleCnt="3" custLinFactNeighborX="2577" custLinFactNeighborY="5609"/>
      <dgm:spPr/>
    </dgm:pt>
    <dgm:pt modelId="{2F29C372-A375-4854-87B3-1A5FC288A6FC}" type="pres">
      <dgm:prSet presAssocID="{5A44B705-11C7-4C2D-85AB-26F9C3E48A1B}" presName="wedge2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11C87DF1-DE35-403E-85D3-9EA84704A4B4}" type="pres">
      <dgm:prSet presAssocID="{5A44B705-11C7-4C2D-85AB-26F9C3E48A1B}" presName="wedge3" presStyleLbl="node1" presStyleIdx="2" presStyleCnt="3" custLinFactNeighborY="-1531"/>
      <dgm:spPr/>
    </dgm:pt>
    <dgm:pt modelId="{C9D04937-C2ED-4BA1-80E6-6D5859E71813}" type="pres">
      <dgm:prSet presAssocID="{5A44B705-11C7-4C2D-85AB-26F9C3E48A1B}" presName="wedge3Tx" presStyleLbl="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D85CFC04-9262-46CD-AB27-B0381978040B}" type="presOf" srcId="{927A8998-0922-457A-9B66-F7E2E5EAD558}" destId="{A1E7D18D-6118-465A-9298-6EBB6CEECD2A}" srcOrd="1" destOrd="0" presId="urn:microsoft.com/office/officeart/2005/8/layout/chart3"/>
    <dgm:cxn modelId="{FFCBF221-7986-4255-841E-A9C57C1C180E}" type="presOf" srcId="{DC2BDD32-31D4-4A3C-BDF7-6D3C91DBA607}" destId="{11C87DF1-DE35-403E-85D3-9EA84704A4B4}" srcOrd="0" destOrd="0" presId="urn:microsoft.com/office/officeart/2005/8/layout/chart3"/>
    <dgm:cxn modelId="{A082FD34-26CD-4B49-B979-B1F36BE5C323}" srcId="{5A44B705-11C7-4C2D-85AB-26F9C3E48A1B}" destId="{4797913B-FF3D-4E3D-9083-9529B7F7A23A}" srcOrd="1" destOrd="0" parTransId="{7BA8E3C0-AF24-4306-AA59-9515DA948C75}" sibTransId="{E963BD20-B65B-44B4-944E-3E544830F2E5}"/>
    <dgm:cxn modelId="{B7762D89-A611-4D7B-BD36-796E58B7BCD3}" type="presOf" srcId="{927A8998-0922-457A-9B66-F7E2E5EAD558}" destId="{8FD2D12E-18D4-4E2B-83B5-7A92BD5D437E}" srcOrd="0" destOrd="0" presId="urn:microsoft.com/office/officeart/2005/8/layout/chart3"/>
    <dgm:cxn modelId="{61CA9392-DCED-4C0D-B5B0-C0E46BF834A0}" type="presOf" srcId="{4797913B-FF3D-4E3D-9083-9529B7F7A23A}" destId="{2F29C372-A375-4854-87B3-1A5FC288A6FC}" srcOrd="1" destOrd="0" presId="urn:microsoft.com/office/officeart/2005/8/layout/chart3"/>
    <dgm:cxn modelId="{ADAABBAB-E224-4D2B-842C-3BFFE220C0F4}" type="presOf" srcId="{4797913B-FF3D-4E3D-9083-9529B7F7A23A}" destId="{59754D8D-A8A3-45FB-B50A-BAD8243C974A}" srcOrd="0" destOrd="0" presId="urn:microsoft.com/office/officeart/2005/8/layout/chart3"/>
    <dgm:cxn modelId="{77DD01C7-6E43-48CF-9B8D-632A5EC5D48C}" type="presOf" srcId="{DC2BDD32-31D4-4A3C-BDF7-6D3C91DBA607}" destId="{C9D04937-C2ED-4BA1-80E6-6D5859E71813}" srcOrd="1" destOrd="0" presId="urn:microsoft.com/office/officeart/2005/8/layout/chart3"/>
    <dgm:cxn modelId="{02EA97DD-67D3-4C66-A838-01FB60E18EAF}" srcId="{5A44B705-11C7-4C2D-85AB-26F9C3E48A1B}" destId="{DC2BDD32-31D4-4A3C-BDF7-6D3C91DBA607}" srcOrd="2" destOrd="0" parTransId="{5F5A7817-C129-47B2-A250-C926A67123A2}" sibTransId="{834C206B-83BD-4673-85F4-A215C612238E}"/>
    <dgm:cxn modelId="{3948F3E2-B0FF-411D-AB29-B0B66A0596AC}" srcId="{5A44B705-11C7-4C2D-85AB-26F9C3E48A1B}" destId="{927A8998-0922-457A-9B66-F7E2E5EAD558}" srcOrd="0" destOrd="0" parTransId="{53350383-F595-4CA8-A14B-0BC33B7567FA}" sibTransId="{18924ADC-74DD-4517-B8B8-AA5103E1F702}"/>
    <dgm:cxn modelId="{D0FF7EE9-B4E7-4FBB-A70B-B7778A404CE2}" type="presOf" srcId="{5A44B705-11C7-4C2D-85AB-26F9C3E48A1B}" destId="{955D0108-E343-4F4D-8B12-4582F35EFC6F}" srcOrd="0" destOrd="0" presId="urn:microsoft.com/office/officeart/2005/8/layout/chart3"/>
    <dgm:cxn modelId="{E5A580FE-77E7-4AA4-8AD4-A7BF0B17B6A9}" type="presParOf" srcId="{955D0108-E343-4F4D-8B12-4582F35EFC6F}" destId="{8FD2D12E-18D4-4E2B-83B5-7A92BD5D437E}" srcOrd="0" destOrd="0" presId="urn:microsoft.com/office/officeart/2005/8/layout/chart3"/>
    <dgm:cxn modelId="{B9586960-E8A6-4BA6-BA32-2D46C34C9AB2}" type="presParOf" srcId="{955D0108-E343-4F4D-8B12-4582F35EFC6F}" destId="{A1E7D18D-6118-465A-9298-6EBB6CEECD2A}" srcOrd="1" destOrd="0" presId="urn:microsoft.com/office/officeart/2005/8/layout/chart3"/>
    <dgm:cxn modelId="{7491FBAC-6A54-44BB-8F35-B7A716594A77}" type="presParOf" srcId="{955D0108-E343-4F4D-8B12-4582F35EFC6F}" destId="{59754D8D-A8A3-45FB-B50A-BAD8243C974A}" srcOrd="2" destOrd="0" presId="urn:microsoft.com/office/officeart/2005/8/layout/chart3"/>
    <dgm:cxn modelId="{FC5B5D95-BC59-4F30-ACF3-0375E87B5375}" type="presParOf" srcId="{955D0108-E343-4F4D-8B12-4582F35EFC6F}" destId="{2F29C372-A375-4854-87B3-1A5FC288A6FC}" srcOrd="3" destOrd="0" presId="urn:microsoft.com/office/officeart/2005/8/layout/chart3"/>
    <dgm:cxn modelId="{CCE19899-7FC5-44D5-9D35-1C1D6370CA6D}" type="presParOf" srcId="{955D0108-E343-4F4D-8B12-4582F35EFC6F}" destId="{11C87DF1-DE35-403E-85D3-9EA84704A4B4}" srcOrd="4" destOrd="0" presId="urn:microsoft.com/office/officeart/2005/8/layout/chart3"/>
    <dgm:cxn modelId="{C628ED79-1900-4782-9E93-D686DC74D6FC}" type="presParOf" srcId="{955D0108-E343-4F4D-8B12-4582F35EFC6F}" destId="{C9D04937-C2ED-4BA1-80E6-6D5859E71813}" srcOrd="5" destOrd="0" presId="urn:microsoft.com/office/officeart/2005/8/layout/chart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FD2D12E-18D4-4E2B-83B5-7A92BD5D437E}">
      <dsp:nvSpPr>
        <dsp:cNvPr id="0" name=""/>
        <dsp:cNvSpPr/>
      </dsp:nvSpPr>
      <dsp:spPr>
        <a:xfrm>
          <a:off x="3524444" y="293715"/>
          <a:ext cx="3655123" cy="3655123"/>
        </a:xfrm>
        <a:prstGeom prst="pie">
          <a:avLst>
            <a:gd name="adj1" fmla="val 16200000"/>
            <a:gd name="adj2" fmla="val 18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医患</a:t>
          </a:r>
        </a:p>
      </dsp:txBody>
      <dsp:txXfrm>
        <a:off x="5511700" y="968172"/>
        <a:ext cx="1240131" cy="1218374"/>
      </dsp:txXfrm>
    </dsp:sp>
    <dsp:sp modelId="{59754D8D-A8A3-45FB-B50A-BAD8243C974A}">
      <dsp:nvSpPr>
        <dsp:cNvPr id="0" name=""/>
        <dsp:cNvSpPr/>
      </dsp:nvSpPr>
      <dsp:spPr>
        <a:xfrm>
          <a:off x="3430224" y="607514"/>
          <a:ext cx="3655123" cy="3655123"/>
        </a:xfrm>
        <a:prstGeom prst="pie">
          <a:avLst>
            <a:gd name="adj1" fmla="val 1800000"/>
            <a:gd name="adj2" fmla="val 90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医商</a:t>
          </a:r>
        </a:p>
      </dsp:txBody>
      <dsp:txXfrm>
        <a:off x="4431031" y="2913723"/>
        <a:ext cx="1653508" cy="1131347"/>
      </dsp:txXfrm>
    </dsp:sp>
    <dsp:sp modelId="{11C87DF1-DE35-403E-85D3-9EA84704A4B4}">
      <dsp:nvSpPr>
        <dsp:cNvPr id="0" name=""/>
        <dsp:cNvSpPr/>
      </dsp:nvSpPr>
      <dsp:spPr>
        <a:xfrm>
          <a:off x="3336031" y="346538"/>
          <a:ext cx="3655123" cy="3655123"/>
        </a:xfrm>
        <a:prstGeom prst="pie">
          <a:avLst>
            <a:gd name="adj1" fmla="val 9000000"/>
            <a:gd name="adj2" fmla="val 1620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0640" tIns="40640" rIns="40640" bIns="4064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3200" kern="1200" dirty="0">
              <a:latin typeface="Microsoft YaHei" panose="020B0503020204020204" pitchFamily="34" charset="-122"/>
              <a:ea typeface="Microsoft YaHei" panose="020B0503020204020204" pitchFamily="34" charset="-122"/>
            </a:rPr>
            <a:t>医医</a:t>
          </a:r>
        </a:p>
      </dsp:txBody>
      <dsp:txXfrm>
        <a:off x="3727651" y="1064509"/>
        <a:ext cx="1240131" cy="121837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hart3">
  <dgm:title val=""/>
  <dgm:desc val=""/>
  <dgm:catLst>
    <dgm:cat type="relationship" pri="27000"/>
    <dgm:cat type="cycle" pri="8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ompositeShape">
    <dgm:varLst>
      <dgm:chMax val="7"/>
      <dgm:dir/>
      <dgm:resizeHandles val="exact"/>
    </dgm:varLst>
    <dgm:alg type="composite">
      <dgm:param type="horzAlign" val="ctr"/>
      <dgm:param type="vertAlign" val="mid"/>
      <dgm:param type="ar" val="1"/>
    </dgm:alg>
    <dgm:presOf/>
    <dgm:shape xmlns:r="http://schemas.openxmlformats.org/officeDocument/2006/relationships" r:blip="">
      <dgm:adjLst/>
    </dgm:shape>
    <dgm:choose name="Name0">
      <dgm:if name="Name1" axis="ch" ptType="node" func="cnt" op="equ" val="1">
        <dgm:constrLst>
          <dgm:constr type="l" for="ch" forName="wedge1" refType="w" fact="0.08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205"/>
          <dgm:constr type="t" for="ch" forName="wedge1Tx" refType="h" fact="0.205"/>
          <dgm:constr type="w" for="ch" forName="wedge1Tx" refType="w" fact="0.59"/>
          <dgm:constr type="h" for="ch" forName="wedge1Tx" refType="h" fact="0.59"/>
          <dgm:constr type="primFontSz" for="ch" ptType="node" op="equ"/>
        </dgm:constrLst>
      </dgm:if>
      <dgm:if name="Name2" axis="ch" ptType="node" func="cnt" op="equ" val="2">
        <dgm:constrLst>
          <dgm:constr type="l" for="ch" forName="wedge1" refType="w" fact="0.1"/>
          <dgm:constr type="t" for="ch" forName="wedge1" refType="w" fact="0.08"/>
          <dgm:constr type="w" for="ch" forName="wedge1" refType="w" fact="0.84"/>
          <dgm:constr type="h" for="ch" forName="wedge1" refType="h" fact="0.84"/>
          <dgm:constr type="l" for="ch" forName="wedge1Tx" refType="w" fact="0.52"/>
          <dgm:constr type="t" for="ch" forName="wedge1Tx" refType="h" fact="0.205"/>
          <dgm:constr type="w" for="ch" forName="wedge1Tx" refType="w" fact="0.295"/>
          <dgm:constr type="h" for="ch" forName="wedge1Tx" refType="h" fact="0.59"/>
          <dgm:constr type="l" for="ch" forName="wedge2" refType="w" fact="0.08"/>
          <dgm:constr type="t" for="ch" forName="wedge2" refType="w" fact="0.08"/>
          <dgm:constr type="w" for="ch" forName="wedge2" refType="w" fact="0.84"/>
          <dgm:constr type="h" for="ch" forName="wedge2" refType="h" fact="0.84"/>
          <dgm:constr type="l" for="ch" forName="wedge2Tx" refType="w" fact="0.2"/>
          <dgm:constr type="t" for="ch" forName="wedge2Tx" refType="h" fact="0.205"/>
          <dgm:constr type="w" for="ch" forName="wedge2Tx" refType="w" fact="0.295"/>
          <dgm:constr type="h" for="ch" forName="wedge2Tx" refType="h" fact="0.59"/>
          <dgm:constr type="primFontSz" for="ch" ptType="node" op="equ"/>
        </dgm:constrLst>
      </dgm:if>
      <dgm:if name="Name3" axis="ch" ptType="node" func="cnt" op="equ" val="3">
        <dgm:choose name="Name4">
          <dgm:if name="Name5" func="var" arg="dir" op="equ" val="norm">
            <dgm:constrLst>
              <dgm:constr type="l" for="ch" forName="wedge1" refType="w" fact="0.1233"/>
              <dgm:constr type="t" for="ch" forName="wedge1" refType="w" fact="0.055"/>
              <dgm:constr type="w" for="ch" forName="wedge1" refType="w" fact="0.84"/>
              <dgm:constr type="h" for="ch" forName="wedge1" refType="h" fact="0.84"/>
              <dgm:constr type="l" for="ch" forName="wedge1Tx" refType="w" fact="0.58"/>
              <dgm:constr type="t" for="ch" forName="wedge1Tx" refType="h" fact="0.21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"/>
              <dgm:constr type="t" for="ch" forName="wedge3Tx" refType="h" fact="0.245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if>
          <dgm:else name="Name6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45"/>
              <dgm:constr type="w" for="ch" forName="wedge1Tx" refType="w" fact="0.285"/>
              <dgm:constr type="h" for="ch" forName="wedge1Tx" refType="h" fact="0.2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31"/>
              <dgm:constr type="t" for="ch" forName="wedge2Tx" refType="h" fact="0.61"/>
              <dgm:constr type="w" for="ch" forName="wedge2Tx" refType="w" fact="0.38"/>
              <dgm:constr type="h" for="ch" forName="wedge2Tx" refType="h" fact="0.26"/>
              <dgm:constr type="l" for="ch" forName="wedge3" refType="w" fact="0.0367"/>
              <dgm:constr type="t" for="ch" forName="wedge3" refType="w" fact="0.055"/>
              <dgm:constr type="w" for="ch" forName="wedge3" refType="w" fact="0.84"/>
              <dgm:constr type="h" for="ch" forName="wedge3" refType="h" fact="0.84"/>
              <dgm:constr type="l" for="ch" forName="wedge3Tx" refType="w" fact="0.14"/>
              <dgm:constr type="t" for="ch" forName="wedge3Tx" refType="h" fact="0.21"/>
              <dgm:constr type="w" for="ch" forName="wedge3Tx" refType="w" fact="0.285"/>
              <dgm:constr type="h" for="ch" forName="wedge3Tx" refType="h" fact="0.28"/>
              <dgm:constr type="primFontSz" for="ch" ptType="node" op="equ"/>
            </dgm:constrLst>
          </dgm:else>
        </dgm:choose>
      </dgm:if>
      <dgm:if name="Name7" axis="ch" ptType="node" func="cnt" op="equ" val="4">
        <dgm:choose name="Name8">
          <dgm:if name="Name9" func="var" arg="dir" op="equ" val="norm">
            <dgm:constrLst>
              <dgm:constr type="l" for="ch" forName="wedge1" refType="w" fact="0.1154"/>
              <dgm:constr type="t" for="ch" forName="wedge1" refType="w" fact="0.0446"/>
              <dgm:constr type="w" for="ch" forName="wedge1" refType="w" fact="0.84"/>
              <dgm:constr type="h" for="ch" forName="wedge1" refType="h" fact="0.84"/>
              <dgm:constr type="l" for="ch" forName="wedge1Tx" refType="w" fact="0.545"/>
              <dgm:constr type="t" for="ch" forName="wedge1Tx" refType="h" fact="0.2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75"/>
              <dgm:constr type="t" for="ch" forName="wedge4Tx" refType="h" fact="0.235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if>
          <dgm:else name="Name10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5"/>
              <dgm:constr type="t" for="ch" forName="wedge1Tx" refType="h" fact="0.235"/>
              <dgm:constr type="w" for="ch" forName="wedge1Tx" refType="w" fact="0.31"/>
              <dgm:constr type="h" for="ch" forName="wedge1Tx" refType="h" fact="0.2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515"/>
              <dgm:constr type="t" for="ch" forName="wedge2Tx" refType="h" fact="0.515"/>
              <dgm:constr type="w" for="ch" forName="wedge2Tx" refType="w" fact="0.31"/>
              <dgm:constr type="h" for="ch" forName="wedge2Tx" refType="h" fact="0.2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175"/>
              <dgm:constr type="t" for="ch" forName="wedge3Tx" refType="h" fact="0.515"/>
              <dgm:constr type="w" for="ch" forName="wedge3Tx" refType="w" fact="0.31"/>
              <dgm:constr type="h" for="ch" forName="wedge3Tx" refType="h" fact="0.25"/>
              <dgm:constr type="l" for="ch" forName="wedge4" refType="w" fact="0.0446"/>
              <dgm:constr type="t" for="ch" forName="wedge4" refType="h" fact="0.0446"/>
              <dgm:constr type="w" for="ch" forName="wedge4" refType="w" fact="0.84"/>
              <dgm:constr type="h" for="ch" forName="wedge4" refType="h" fact="0.84"/>
              <dgm:constr type="l" for="ch" forName="wedge4Tx" refType="w" fact="0.145"/>
              <dgm:constr type="t" for="ch" forName="wedge4Tx" refType="h" fact="0.2"/>
              <dgm:constr type="w" for="ch" forName="wedge4Tx" refType="w" fact="0.31"/>
              <dgm:constr type="h" for="ch" forName="wedge4Tx" refType="h" fact="0.25"/>
              <dgm:constr type="primFontSz" for="ch" ptType="node" op="equ"/>
            </dgm:constrLst>
          </dgm:else>
        </dgm:choose>
      </dgm:if>
      <dgm:if name="Name11" axis="ch" ptType="node" func="cnt" op="equ" val="5">
        <dgm:choose name="Name12">
          <dgm:if name="Name13" func="var" arg="dir" op="equ" val="norm">
            <dgm:constrLst>
              <dgm:constr type="l" for="ch" forName="wedge1" refType="w" fact="0.1094"/>
              <dgm:constr type="t" for="ch" forName="wedge1" refType="w" fact="0.0395"/>
              <dgm:constr type="w" for="ch" forName="wedge1" refType="w" fact="0.84"/>
              <dgm:constr type="h" for="ch" forName="wedge1" refType="h" fact="0.84"/>
              <dgm:constr type="l" for="ch" forName="wedge1Tx" refType="w" fact="0.54"/>
              <dgm:constr type="t" for="ch" forName="wedge1Tx" refType="h" fact="0.165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2025"/>
              <dgm:constr type="t" for="ch" forName="wedge5Tx" refType="h" fact="0.208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if>
          <dgm:else name="Name14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1"/>
              <dgm:constr type="t" for="ch" forName="wedge1Tx" refType="h" fact="0.208"/>
              <dgm:constr type="w" for="ch" forName="wedge1Tx" refType="w" fact="0.285"/>
              <dgm:constr type="h" for="ch" forName="wedge1Tx" refType="h" fact="0.19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29"/>
              <dgm:constr type="t" for="ch" forName="wedge2Tx" refType="h" fact="0.46"/>
              <dgm:constr type="w" for="ch" forName="wedge2Tx" refType="w" fact="0.25"/>
              <dgm:constr type="h" for="ch" forName="wedge2Tx" refType="h" fact="0.211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35"/>
              <dgm:constr type="t" for="ch" forName="wedge3Tx" refType="h" fact="0.71"/>
              <dgm:constr type="w" for="ch" forName="wedge3Tx" refType="w" fact="0.3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12"/>
              <dgm:constr type="t" for="ch" forName="wedge4Tx" refType="h" fact="0.46"/>
              <dgm:constr type="w" for="ch" forName="wedge4Tx" refType="w" fact="0.25"/>
              <dgm:constr type="h" for="ch" forName="wedge4Tx" refType="h" fact="0.211"/>
              <dgm:constr type="l" for="ch" forName="wedge5" refType="w" fact="0.0506"/>
              <dgm:constr type="t" for="ch" forName="wedge5" refType="h" fact="0.0395"/>
              <dgm:constr type="w" for="ch" forName="wedge5" refType="w" fact="0.84"/>
              <dgm:constr type="h" for="ch" forName="wedge5" refType="h" fact="0.84"/>
              <dgm:constr type="l" for="ch" forName="wedge5Tx" refType="w" fact="0.18"/>
              <dgm:constr type="t" for="ch" forName="wedge5Tx" refType="h" fact="0.165"/>
              <dgm:constr type="w" for="ch" forName="wedge5Tx" refType="w" fact="0.285"/>
              <dgm:constr type="h" for="ch" forName="wedge5Tx" refType="h" fact="0.195"/>
              <dgm:constr type="primFontSz" for="ch" ptType="node" op="equ"/>
            </dgm:constrLst>
          </dgm:else>
        </dgm:choose>
      </dgm:if>
      <dgm:if name="Name15" axis="ch" ptType="node" func="cnt" op="equ" val="6">
        <dgm:choose name="Name16">
          <dgm:if name="Name17" func="var" arg="dir" op="equ" val="norm">
            <dgm:constrLst>
              <dgm:constr type="l" for="ch" forName="wedge1" refType="w" fact="0.105"/>
              <dgm:constr type="t" for="ch" forName="wedge1" refType="w" fact="0.0367"/>
              <dgm:constr type="w" for="ch" forName="wedge1" refType="w" fact="0.84"/>
              <dgm:constr type="h" for="ch" forName="wedge1" refType="h" fact="0.84"/>
              <dgm:constr type="l" for="ch" forName="wedge1Tx" refType="w" fact="0.534"/>
              <dgm:constr type="t" for="ch" forName="wedge1Tx" refType="h" fact="0.126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246"/>
              <dgm:constr type="t" for="ch" forName="wedge6Tx" refType="h" fact="0.1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if>
          <dgm:else name="Name18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9"/>
              <dgm:constr type="t" for="ch" forName="wedge1Tx" refType="h" fact="0.17"/>
              <dgm:constr type="w" for="ch" forName="wedge1Tx" refType="w" fact="0.245"/>
              <dgm:constr type="h" for="ch" forName="wedge1Tx" refType="h" fact="0.18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415"/>
              <dgm:constr type="w" for="ch" forName="wedge2Tx" refType="w" fact="0.254"/>
              <dgm:constr type="h" for="ch" forName="wedge2Tx" refType="h" fact="0.17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509"/>
              <dgm:constr type="t" for="ch" forName="wedge3Tx" refType="h" fact="0.65"/>
              <dgm:constr type="w" for="ch" forName="wedge3Tx" refType="w" fact="0.245"/>
              <dgm:constr type="h" for="ch" forName="wedge3Tx" refType="h" fact="0.18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246"/>
              <dgm:constr type="t" for="ch" forName="wedge4Tx" refType="h" fact="0.65"/>
              <dgm:constr type="w" for="ch" forName="wedge4Tx" refType="w" fact="0.245"/>
              <dgm:constr type="h" for="ch" forName="wedge4Tx" refType="h" fact="0.18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093"/>
              <dgm:constr type="t" for="ch" forName="wedge5Tx" refType="h" fact="0.415"/>
              <dgm:constr type="w" for="ch" forName="wedge5Tx" refType="w" fact="0.254"/>
              <dgm:constr type="h" for="ch" forName="wedge5Tx" refType="h" fact="0.17"/>
              <dgm:constr type="l" for="ch" forName="wedge6" refType="w" fact="0.055"/>
              <dgm:constr type="t" for="ch" forName="wedge6" refType="h" fact="0.0367"/>
              <dgm:constr type="w" for="ch" forName="wedge6" refType="w" fact="0.84"/>
              <dgm:constr type="h" for="ch" forName="wedge6" refType="h" fact="0.84"/>
              <dgm:constr type="l" for="ch" forName="wedge6Tx" refType="w" fact="0.221"/>
              <dgm:constr type="t" for="ch" forName="wedge6Tx" refType="h" fact="0.1267"/>
              <dgm:constr type="w" for="ch" forName="wedge6Tx" refType="w" fact="0.245"/>
              <dgm:constr type="h" for="ch" forName="wedge6Tx" refType="h" fact="0.18"/>
              <dgm:constr type="primFontSz" for="ch" ptType="node" op="equ"/>
            </dgm:constrLst>
          </dgm:else>
        </dgm:choose>
      </dgm:if>
      <dgm:else name="Name19">
        <dgm:choose name="Name20">
          <dgm:if name="Name21" func="var" arg="dir" op="equ" val="norm">
            <dgm:constrLst>
              <dgm:constr type="l" for="ch" forName="wedge1" refType="w" fact="0.1017"/>
              <dgm:constr type="t" for="ch" forName="wedge1" refType="w" fact="0.035"/>
              <dgm:constr type="w" for="ch" forName="wedge1" refType="w" fact="0.84"/>
              <dgm:constr type="h" for="ch" forName="wedge1" refType="h" fact="0.84"/>
              <dgm:constr type="l" for="ch" forName="wedge1Tx" refType="w" fact="0.53"/>
              <dgm:constr type="t" for="ch" forName="wedge1Tx" refType="h" fact="0.115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8"/>
              <dgm:constr type="t" for="ch" forName="wedge7" refType="h" fact="0.08"/>
              <dgm:constr type="w" for="ch" forName="wedge7" refType="w" fact="0.84"/>
              <dgm:constr type="h" for="ch" forName="wedge7" refType="h" fact="0.84"/>
              <dgm:constr type="l" for="ch" forName="wedge7Tx" refType="w" fact="0.262"/>
              <dgm:constr type="t" for="ch" forName="wedge7Tx" refType="h" fact="0.16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if>
          <dgm:else name="Name22">
            <dgm:constrLst>
              <dgm:constr type="l" for="ch" forName="wedge1" refType="w" fact="0.08"/>
              <dgm:constr type="t" for="ch" forName="wedge1" refType="w" fact="0.08"/>
              <dgm:constr type="w" for="ch" forName="wedge1" refType="w" fact="0.84"/>
              <dgm:constr type="h" for="ch" forName="wedge1" refType="h" fact="0.84"/>
              <dgm:constr type="l" for="ch" forName="wedge1Tx" refType="w" fact="0.508"/>
              <dgm:constr type="t" for="ch" forName="wedge1Tx" refType="h" fact="0.16"/>
              <dgm:constr type="w" for="ch" forName="wedge1Tx" refType="w" fact="0.23"/>
              <dgm:constr type="h" for="ch" forName="wedge1Tx" refType="h" fact="0.145"/>
              <dgm:constr type="l" for="ch" forName="wedge2" refType="w" fact="0.08"/>
              <dgm:constr type="t" for="ch" forName="wedge2" refType="w" fact="0.08"/>
              <dgm:constr type="w" for="ch" forName="wedge2" refType="w" fact="0.84"/>
              <dgm:constr type="h" for="ch" forName="wedge2" refType="h" fact="0.84"/>
              <dgm:constr type="l" for="ch" forName="wedge2Tx" refType="w" fact="0.655"/>
              <dgm:constr type="t" for="ch" forName="wedge2Tx" refType="h" fact="0.38"/>
              <dgm:constr type="w" for="ch" forName="wedge2Tx" refType="w" fact="0.244"/>
              <dgm:constr type="h" for="ch" forName="wedge2Tx" refType="h" fact="0.155"/>
              <dgm:constr type="l" for="ch" forName="wedge3" refType="w" fact="0.08"/>
              <dgm:constr type="t" for="ch" forName="wedge3" refType="w" fact="0.08"/>
              <dgm:constr type="w" for="ch" forName="wedge3" refType="w" fact="0.84"/>
              <dgm:constr type="h" for="ch" forName="wedge3" refType="h" fact="0.84"/>
              <dgm:constr type="l" for="ch" forName="wedge3Tx" refType="w" fact="0.62"/>
              <dgm:constr type="t" for="ch" forName="wedge3Tx" refType="h" fact="0.58"/>
              <dgm:constr type="w" for="ch" forName="wedge3Tx" refType="w" fact="0.22"/>
              <dgm:constr type="h" for="ch" forName="wedge3Tx" refType="h" fact="0.16"/>
              <dgm:constr type="l" for="ch" forName="wedge4" refType="w" fact="0.08"/>
              <dgm:constr type="t" for="ch" forName="wedge4" refType="h" fact="0.08"/>
              <dgm:constr type="w" for="ch" forName="wedge4" refType="w" fact="0.84"/>
              <dgm:constr type="h" for="ch" forName="wedge4" refType="h" fact="0.84"/>
              <dgm:constr type="l" for="ch" forName="wedge4Tx" refType="w" fact="0.3875"/>
              <dgm:constr type="t" for="ch" forName="wedge4Tx" refType="h" fact="0.74"/>
              <dgm:constr type="w" for="ch" forName="wedge4Tx" refType="w" fact="0.225"/>
              <dgm:constr type="h" for="ch" forName="wedge4Tx" refType="h" fact="0.16"/>
              <dgm:constr type="l" for="ch" forName="wedge5" refType="w" fact="0.08"/>
              <dgm:constr type="t" for="ch" forName="wedge5" refType="h" fact="0.08"/>
              <dgm:constr type="w" for="ch" forName="wedge5" refType="w" fact="0.84"/>
              <dgm:constr type="h" for="ch" forName="wedge5" refType="h" fact="0.84"/>
              <dgm:constr type="l" for="ch" forName="wedge5Tx" refType="w" fact="0.16"/>
              <dgm:constr type="t" for="ch" forName="wedge5Tx" refType="h" fact="0.58"/>
              <dgm:constr type="w" for="ch" forName="wedge5Tx" refType="w" fact="0.22"/>
              <dgm:constr type="h" for="ch" forName="wedge5Tx" refType="h" fact="0.16"/>
              <dgm:constr type="l" for="ch" forName="wedge6" refType="w" fact="0.08"/>
              <dgm:constr type="t" for="ch" forName="wedge6" refType="h" fact="0.08"/>
              <dgm:constr type="w" for="ch" forName="wedge6" refType="w" fact="0.84"/>
              <dgm:constr type="h" for="ch" forName="wedge6" refType="h" fact="0.84"/>
              <dgm:constr type="l" for="ch" forName="wedge6Tx" refType="w" fact="0.101"/>
              <dgm:constr type="t" for="ch" forName="wedge6Tx" refType="h" fact="0.38"/>
              <dgm:constr type="w" for="ch" forName="wedge6Tx" refType="w" fact="0.244"/>
              <dgm:constr type="h" for="ch" forName="wedge6Tx" refType="h" fact="0.155"/>
              <dgm:constr type="l" for="ch" forName="wedge7" refType="w" fact="0.0583"/>
              <dgm:constr type="t" for="ch" forName="wedge7" refType="h" fact="0.035"/>
              <dgm:constr type="w" for="ch" forName="wedge7" refType="w" fact="0.84"/>
              <dgm:constr type="h" for="ch" forName="wedge7" refType="h" fact="0.84"/>
              <dgm:constr type="l" for="ch" forName="wedge7Tx" refType="w" fact="0.2403"/>
              <dgm:constr type="t" for="ch" forName="wedge7Tx" refType="h" fact="0.115"/>
              <dgm:constr type="w" for="ch" forName="wedge7Tx" refType="w" fact="0.23"/>
              <dgm:constr type="h" for="ch" forName="wedge7Tx" refType="h" fact="0.145"/>
              <dgm:constr type="primFontSz" for="ch" ptType="node" op="equ"/>
            </dgm:constrLst>
          </dgm:else>
        </dgm:choose>
      </dgm:else>
    </dgm:choose>
    <dgm:ruleLst/>
    <dgm:choose name="Name23">
      <dgm:if name="Name24" axis="ch" ptType="node" func="cnt" op="gte" val="1">
        <dgm:layoutNode name="wedge1">
          <dgm:alg type="sp"/>
          <dgm:choose name="Name25">
            <dgm:if name="Name26" axis="ch" ptType="node" func="cnt" op="equ" val="1">
              <dgm:shape xmlns:r="http://schemas.openxmlformats.org/officeDocument/2006/relationships" type="ellipse" r:blip="">
                <dgm:adjLst/>
              </dgm:shape>
            </dgm:if>
            <dgm:if name="Name27" axis="ch" ptType="node" func="cnt" op="equ" val="2">
              <dgm:shape xmlns:r="http://schemas.openxmlformats.org/officeDocument/2006/relationships" type="pie" r:blip="">
                <dgm:adjLst>
                  <dgm:adj idx="1" val="270"/>
                  <dgm:adj idx="2" val="90"/>
                </dgm:adjLst>
              </dgm:shape>
            </dgm:if>
            <dgm:if name="Name28" axis="ch" ptType="node" func="cnt" op="equ" val="3">
              <dgm:shape xmlns:r="http://schemas.openxmlformats.org/officeDocument/2006/relationships" type="pie" r:blip="">
                <dgm:adjLst>
                  <dgm:adj idx="1" val="270"/>
                  <dgm:adj idx="2" val="30"/>
                </dgm:adjLst>
              </dgm:shape>
            </dgm:if>
            <dgm:if name="Name29" axis="ch" ptType="node" func="cnt" op="equ" val="4">
              <dgm:shape xmlns:r="http://schemas.openxmlformats.org/officeDocument/2006/relationships" type="pie" r:blip="">
                <dgm:adjLst>
                  <dgm:adj idx="1" val="270"/>
                  <dgm:adj idx="2" val="0"/>
                </dgm:adjLst>
              </dgm:shape>
            </dgm:if>
            <dgm:if name="Name30" axis="ch" ptType="node" func="cnt" op="equ" val="5">
              <dgm:shape xmlns:r="http://schemas.openxmlformats.org/officeDocument/2006/relationships" type="pie" r:blip="">
                <dgm:adjLst>
                  <dgm:adj idx="1" val="270"/>
                  <dgm:adj idx="2" val="342"/>
                </dgm:adjLst>
              </dgm:shape>
            </dgm:if>
            <dgm:if name="Name31" axis="ch" ptType="node" func="cnt" op="equ" val="6">
              <dgm:shape xmlns:r="http://schemas.openxmlformats.org/officeDocument/2006/relationships" type="pie" r:blip="">
                <dgm:adjLst>
                  <dgm:adj idx="1" val="270"/>
                  <dgm:adj idx="2" val="330"/>
                </dgm:adjLst>
              </dgm:shape>
            </dgm:if>
            <dgm:else name="Name32">
              <dgm:shape xmlns:r="http://schemas.openxmlformats.org/officeDocument/2006/relationships" type="pie" r:blip="">
                <dgm:adjLst>
                  <dgm:adj idx="1" val="270"/>
                  <dgm:adj idx="2" val="321.4286"/>
                </dgm:adjLst>
              </dgm:shape>
            </dgm:else>
          </dgm:choose>
          <dgm:choose name="Name33">
            <dgm:if name="Name34" func="var" arg="dir" op="equ" val="norm">
              <dgm:presOf axis="ch desOrSelf" ptType="node node" st="1 1" cnt="1 0"/>
            </dgm:if>
            <dgm:else name="Name35">
              <dgm:choose name="Name36">
                <dgm:if name="Name37" axis="ch" ptType="node" func="cnt" op="equ" val="1">
                  <dgm:presOf axis="ch desOrSelf" ptType="node node" st="1 1" cnt="1 0"/>
                </dgm:if>
                <dgm:if name="Name38" axis="ch" ptType="node" func="cnt" op="equ" val="2">
                  <dgm:presOf axis="ch desOrSelf" ptType="node node" st="2 1" cnt="1 0"/>
                </dgm:if>
                <dgm:if name="Name39" axis="ch" ptType="node" func="cnt" op="equ" val="3">
                  <dgm:presOf axis="ch desOrSelf" ptType="node node" st="3 1" cnt="1 0"/>
                </dgm:if>
                <dgm:if name="Name40" axis="ch" ptType="node" func="cnt" op="equ" val="4">
                  <dgm:presOf axis="ch desOrSelf" ptType="node node" st="4 1" cnt="1 0"/>
                </dgm:if>
                <dgm:if name="Name41" axis="ch" ptType="node" func="cnt" op="equ" val="5">
                  <dgm:presOf axis="ch desOrSelf" ptType="node node" st="5 1" cnt="1 0"/>
                </dgm:if>
                <dgm:if name="Name42" axis="ch" ptType="node" func="cnt" op="equ" val="6">
                  <dgm:presOf axis="ch desOrSelf" ptType="node node" st="6 1" cnt="1 0"/>
                </dgm:if>
                <dgm:else name="Name43">
                  <dgm:presOf axis="ch desOrSelf" ptType="node node" st="7 1" cnt="1 0"/>
                </dgm:else>
              </dgm:choose>
            </dgm:else>
          </dgm:choose>
          <dgm:constrLst/>
          <dgm:ruleLst/>
        </dgm:layoutNode>
        <dgm:layoutNode name="wedge1Tx" moveWith="wedg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44">
            <dgm:if name="Name45" func="var" arg="dir" op="equ" val="norm">
              <dgm:presOf axis="ch desOrSelf" ptType="node node" st="1 1" cnt="1 0"/>
            </dgm:if>
            <dgm:else name="Name46">
              <dgm:choose name="Name47">
                <dgm:if name="Name48" axis="ch" ptType="node" func="cnt" op="equ" val="1">
                  <dgm:presOf axis="ch desOrSelf" ptType="node node" st="1 1" cnt="1 0"/>
                </dgm:if>
                <dgm:if name="Name49" axis="ch" ptType="node" func="cnt" op="equ" val="2">
                  <dgm:presOf axis="ch desOrSelf" ptType="node node" st="2 1" cnt="1 0"/>
                </dgm:if>
                <dgm:if name="Name50" axis="ch" ptType="node" func="cnt" op="equ" val="3">
                  <dgm:presOf axis="ch desOrSelf" ptType="node node" st="3 1" cnt="1 0"/>
                </dgm:if>
                <dgm:if name="Name51" axis="ch" ptType="node" func="cnt" op="equ" val="4">
                  <dgm:presOf axis="ch desOrSelf" ptType="node node" st="4 1" cnt="1 0"/>
                </dgm:if>
                <dgm:if name="Name52" axis="ch" ptType="node" func="cnt" op="equ" val="5">
                  <dgm:presOf axis="ch desOrSelf" ptType="node node" st="5 1" cnt="1 0"/>
                </dgm:if>
                <dgm:if name="Name53" axis="ch" ptType="node" func="cnt" op="equ" val="6">
                  <dgm:presOf axis="ch desOrSelf" ptType="node node" st="6 1" cnt="1 0"/>
                </dgm:if>
                <dgm:else name="Name54">
                  <dgm:presOf axis="ch desOrSelf" ptType="node node" st="7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55"/>
    </dgm:choose>
    <dgm:choose name="Name56">
      <dgm:if name="Name57" axis="ch" ptType="node" func="cnt" op="gte" val="2">
        <dgm:layoutNode name="wedge2">
          <dgm:alg type="sp"/>
          <dgm:choose name="Name58">
            <dgm:if name="Name59" axis="ch" ptType="node" func="cnt" op="equ" val="2">
              <dgm:shape xmlns:r="http://schemas.openxmlformats.org/officeDocument/2006/relationships" type="pie" r:blip="">
                <dgm:adjLst>
                  <dgm:adj idx="1" val="90"/>
                  <dgm:adj idx="2" val="270"/>
                </dgm:adjLst>
              </dgm:shape>
            </dgm:if>
            <dgm:if name="Name60" axis="ch" ptType="node" func="cnt" op="equ" val="3">
              <dgm:shape xmlns:r="http://schemas.openxmlformats.org/officeDocument/2006/relationships" type="pie" r:blip="">
                <dgm:adjLst>
                  <dgm:adj idx="1" val="30"/>
                  <dgm:adj idx="2" val="150"/>
                </dgm:adjLst>
              </dgm:shape>
            </dgm:if>
            <dgm:if name="Name61" axis="ch" ptType="node" func="cnt" op="equ" val="4">
              <dgm:shape xmlns:r="http://schemas.openxmlformats.org/officeDocument/2006/relationships" type="pie" r:blip="">
                <dgm:adjLst>
                  <dgm:adj idx="1" val="0"/>
                  <dgm:adj idx="2" val="90"/>
                </dgm:adjLst>
              </dgm:shape>
            </dgm:if>
            <dgm:if name="Name62" axis="ch" ptType="node" func="cnt" op="equ" val="5">
              <dgm:shape xmlns:r="http://schemas.openxmlformats.org/officeDocument/2006/relationships" type="pie" r:blip="">
                <dgm:adjLst>
                  <dgm:adj idx="1" val="342"/>
                  <dgm:adj idx="2" val="54"/>
                </dgm:adjLst>
              </dgm:shape>
            </dgm:if>
            <dgm:if name="Name63" axis="ch" ptType="node" func="cnt" op="equ" val="6">
              <dgm:shape xmlns:r="http://schemas.openxmlformats.org/officeDocument/2006/relationships" type="pie" r:blip="">
                <dgm:adjLst>
                  <dgm:adj idx="1" val="330"/>
                  <dgm:adj idx="2" val="30"/>
                </dgm:adjLst>
              </dgm:shape>
            </dgm:if>
            <dgm:else name="Name64">
              <dgm:shape xmlns:r="http://schemas.openxmlformats.org/officeDocument/2006/relationships" type="pie" r:blip="">
                <dgm:adjLst>
                  <dgm:adj idx="1" val="321.4286"/>
                  <dgm:adj idx="2" val="12.85714"/>
                </dgm:adjLst>
              </dgm:shape>
            </dgm:else>
          </dgm:choose>
          <dgm:choose name="Name65">
            <dgm:if name="Name66" func="var" arg="dir" op="equ" val="norm">
              <dgm:presOf axis="ch desOrSelf" ptType="node node" st="2 1" cnt="1 0"/>
            </dgm:if>
            <dgm:else name="Name67">
              <dgm:choose name="Name68">
                <dgm:if name="Name69" axis="ch" ptType="node" func="cnt" op="equ" val="2">
                  <dgm:presOf axis="ch desOrSelf" ptType="node node" st="1 1" cnt="1 0"/>
                </dgm:if>
                <dgm:if name="Name70" axis="ch" ptType="node" func="cnt" op="equ" val="3">
                  <dgm:presOf axis="ch desOrSelf" ptType="node node" st="2 1" cnt="1 0"/>
                </dgm:if>
                <dgm:if name="Name71" axis="ch" ptType="node" func="cnt" op="equ" val="4">
                  <dgm:presOf axis="ch desOrSelf" ptType="node node" st="3 1" cnt="1 0"/>
                </dgm:if>
                <dgm:if name="Name72" axis="ch" ptType="node" func="cnt" op="equ" val="5">
                  <dgm:presOf axis="ch desOrSelf" ptType="node node" st="4 1" cnt="1 0"/>
                </dgm:if>
                <dgm:if name="Name73" axis="ch" ptType="node" func="cnt" op="equ" val="6">
                  <dgm:presOf axis="ch desOrSelf" ptType="node node" st="5 1" cnt="1 0"/>
                </dgm:if>
                <dgm:else name="Name74">
                  <dgm:presOf axis="ch desOrSelf" ptType="node node" st="6 1" cnt="1 0"/>
                </dgm:else>
              </dgm:choose>
            </dgm:else>
          </dgm:choose>
          <dgm:constrLst/>
          <dgm:ruleLst/>
        </dgm:layoutNode>
        <dgm:layoutNode name="wedge2Tx" moveWith="wedge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75">
            <dgm:if name="Name76" func="var" arg="dir" op="equ" val="norm">
              <dgm:presOf axis="ch desOrSelf" ptType="node node" st="2 1" cnt="1 0"/>
            </dgm:if>
            <dgm:else name="Name77">
              <dgm:choose name="Name78">
                <dgm:if name="Name79" axis="ch" ptType="node" func="cnt" op="equ" val="2">
                  <dgm:presOf axis="ch desOrSelf" ptType="node node" st="1 1" cnt="1 0"/>
                </dgm:if>
                <dgm:if name="Name80" axis="ch" ptType="node" func="cnt" op="equ" val="3">
                  <dgm:presOf axis="ch desOrSelf" ptType="node node" st="2 1" cnt="1 0"/>
                </dgm:if>
                <dgm:if name="Name81" axis="ch" ptType="node" func="cnt" op="equ" val="4">
                  <dgm:presOf axis="ch desOrSelf" ptType="node node" st="3 1" cnt="1 0"/>
                </dgm:if>
                <dgm:if name="Name82" axis="ch" ptType="node" func="cnt" op="equ" val="5">
                  <dgm:presOf axis="ch desOrSelf" ptType="node node" st="4 1" cnt="1 0"/>
                </dgm:if>
                <dgm:if name="Name83" axis="ch" ptType="node" func="cnt" op="equ" val="6">
                  <dgm:presOf axis="ch desOrSelf" ptType="node node" st="5 1" cnt="1 0"/>
                </dgm:if>
                <dgm:else name="Name84">
                  <dgm:presOf axis="ch desOrSelf" ptType="node node" st="6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85"/>
    </dgm:choose>
    <dgm:choose name="Name86">
      <dgm:if name="Name87" axis="ch" ptType="node" func="cnt" op="gte" val="3">
        <dgm:layoutNode name="wedge3">
          <dgm:alg type="sp"/>
          <dgm:choose name="Name88">
            <dgm:if name="Name89" axis="ch" ptType="node" func="cnt" op="equ" val="3">
              <dgm:shape xmlns:r="http://schemas.openxmlformats.org/officeDocument/2006/relationships" type="pie" r:blip="">
                <dgm:adjLst>
                  <dgm:adj idx="1" val="150"/>
                  <dgm:adj idx="2" val="270"/>
                </dgm:adjLst>
              </dgm:shape>
            </dgm:if>
            <dgm:if name="Name90" axis="ch" ptType="node" func="cnt" op="equ" val="4">
              <dgm:shape xmlns:r="http://schemas.openxmlformats.org/officeDocument/2006/relationships" type="pie" r:blip="">
                <dgm:adjLst>
                  <dgm:adj idx="1" val="90"/>
                  <dgm:adj idx="2" val="180"/>
                </dgm:adjLst>
              </dgm:shape>
            </dgm:if>
            <dgm:if name="Name91" axis="ch" ptType="node" func="cnt" op="equ" val="5">
              <dgm:shape xmlns:r="http://schemas.openxmlformats.org/officeDocument/2006/relationships" type="pie" r:blip="">
                <dgm:adjLst>
                  <dgm:adj idx="1" val="54"/>
                  <dgm:adj idx="2" val="126"/>
                </dgm:adjLst>
              </dgm:shape>
            </dgm:if>
            <dgm:if name="Name92" axis="ch" ptType="node" func="cnt" op="equ" val="6">
              <dgm:shape xmlns:r="http://schemas.openxmlformats.org/officeDocument/2006/relationships" type="pie" r:blip="">
                <dgm:adjLst>
                  <dgm:adj idx="1" val="30"/>
                  <dgm:adj idx="2" val="90"/>
                </dgm:adjLst>
              </dgm:shape>
            </dgm:if>
            <dgm:else name="Name93">
              <dgm:shape xmlns:r="http://schemas.openxmlformats.org/officeDocument/2006/relationships" type="pie" r:blip="">
                <dgm:adjLst>
                  <dgm:adj idx="1" val="12.85714"/>
                  <dgm:adj idx="2" val="64.28571"/>
                </dgm:adjLst>
              </dgm:shape>
            </dgm:else>
          </dgm:choose>
          <dgm:choose name="Name94">
            <dgm:if name="Name95" func="var" arg="dir" op="equ" val="norm">
              <dgm:presOf axis="ch desOrSelf" ptType="node node" st="3 1" cnt="1 0"/>
            </dgm:if>
            <dgm:else name="Name96">
              <dgm:choose name="Name97">
                <dgm:if name="Name98" axis="ch" ptType="node" func="cnt" op="equ" val="3">
                  <dgm:presOf axis="ch desOrSelf" ptType="node node" st="1 1" cnt="1 0"/>
                </dgm:if>
                <dgm:if name="Name99" axis="ch" ptType="node" func="cnt" op="equ" val="4">
                  <dgm:presOf axis="ch desOrSelf" ptType="node node" st="2 1" cnt="1 0"/>
                </dgm:if>
                <dgm:if name="Name100" axis="ch" ptType="node" func="cnt" op="equ" val="5">
                  <dgm:presOf axis="ch desOrSelf" ptType="node node" st="3 1" cnt="1 0"/>
                </dgm:if>
                <dgm:if name="Name101" axis="ch" ptType="node" func="cnt" op="equ" val="6">
                  <dgm:presOf axis="ch desOrSelf" ptType="node node" st="4 1" cnt="1 0"/>
                </dgm:if>
                <dgm:else name="Name102">
                  <dgm:presOf axis="ch desOrSelf" ptType="node node" st="5 1" cnt="1 0"/>
                </dgm:else>
              </dgm:choose>
            </dgm:else>
          </dgm:choose>
          <dgm:constrLst/>
          <dgm:ruleLst/>
        </dgm:layoutNode>
        <dgm:layoutNode name="wedge3Tx" moveWith="wedge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03">
            <dgm:if name="Name104" func="var" arg="dir" op="equ" val="norm">
              <dgm:presOf axis="ch desOrSelf" ptType="node node" st="3 1" cnt="1 0"/>
            </dgm:if>
            <dgm:else name="Name105">
              <dgm:choose name="Name106">
                <dgm:if name="Name107" axis="ch" ptType="node" func="cnt" op="equ" val="3">
                  <dgm:presOf axis="ch desOrSelf" ptType="node node" st="1 1" cnt="1 0"/>
                </dgm:if>
                <dgm:if name="Name108" axis="ch" ptType="node" func="cnt" op="equ" val="4">
                  <dgm:presOf axis="ch desOrSelf" ptType="node node" st="2 1" cnt="1 0"/>
                </dgm:if>
                <dgm:if name="Name109" axis="ch" ptType="node" func="cnt" op="equ" val="5">
                  <dgm:presOf axis="ch desOrSelf" ptType="node node" st="3 1" cnt="1 0"/>
                </dgm:if>
                <dgm:if name="Name110" axis="ch" ptType="node" func="cnt" op="equ" val="6">
                  <dgm:presOf axis="ch desOrSelf" ptType="node node" st="4 1" cnt="1 0"/>
                </dgm:if>
                <dgm:else name="Name111">
                  <dgm:presOf axis="ch desOrSelf" ptType="node node" st="5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12"/>
    </dgm:choose>
    <dgm:choose name="Name113">
      <dgm:if name="Name114" axis="ch" ptType="node" func="cnt" op="gte" val="4">
        <dgm:layoutNode name="wedge4">
          <dgm:alg type="sp"/>
          <dgm:choose name="Name115">
            <dgm:if name="Name116" axis="ch" ptType="node" func="cnt" op="equ" val="4">
              <dgm:shape xmlns:r="http://schemas.openxmlformats.org/officeDocument/2006/relationships" type="pie" r:blip="">
                <dgm:adjLst>
                  <dgm:adj idx="1" val="180"/>
                  <dgm:adj idx="2" val="270"/>
                </dgm:adjLst>
              </dgm:shape>
            </dgm:if>
            <dgm:if name="Name117" axis="ch" ptType="node" func="cnt" op="equ" val="5">
              <dgm:shape xmlns:r="http://schemas.openxmlformats.org/officeDocument/2006/relationships" type="pie" r:blip="">
                <dgm:adjLst>
                  <dgm:adj idx="1" val="126"/>
                  <dgm:adj idx="2" val="198"/>
                </dgm:adjLst>
              </dgm:shape>
            </dgm:if>
            <dgm:if name="Name118" axis="ch" ptType="node" func="cnt" op="equ" val="6">
              <dgm:shape xmlns:r="http://schemas.openxmlformats.org/officeDocument/2006/relationships" type="pie" r:blip="">
                <dgm:adjLst>
                  <dgm:adj idx="1" val="90"/>
                  <dgm:adj idx="2" val="150"/>
                </dgm:adjLst>
              </dgm:shape>
            </dgm:if>
            <dgm:else name="Name119">
              <dgm:shape xmlns:r="http://schemas.openxmlformats.org/officeDocument/2006/relationships" type="pie" r:blip="">
                <dgm:adjLst>
                  <dgm:adj idx="1" val="64.2871"/>
                  <dgm:adj idx="2" val="115.7143"/>
                </dgm:adjLst>
              </dgm:shape>
            </dgm:else>
          </dgm:choose>
          <dgm:choose name="Name120">
            <dgm:if name="Name121" func="var" arg="dir" op="equ" val="norm">
              <dgm:presOf axis="ch desOrSelf" ptType="node node" st="4 1" cnt="1 0"/>
            </dgm:if>
            <dgm:else name="Name122">
              <dgm:choose name="Name123">
                <dgm:if name="Name124" axis="ch" ptType="node" func="cnt" op="equ" val="4">
                  <dgm:presOf axis="ch desOrSelf" ptType="node node" st="1 1" cnt="1 0"/>
                </dgm:if>
                <dgm:if name="Name125" axis="ch" ptType="node" func="cnt" op="equ" val="5">
                  <dgm:presOf axis="ch desOrSelf" ptType="node node" st="2 1" cnt="1 0"/>
                </dgm:if>
                <dgm:if name="Name126" axis="ch" ptType="node" func="cnt" op="equ" val="6">
                  <dgm:presOf axis="ch desOrSelf" ptType="node node" st="3 1" cnt="1 0"/>
                </dgm:if>
                <dgm:else name="Name127">
                  <dgm:presOf axis="ch desOrSelf" ptType="node node" st="4 1" cnt="1 0"/>
                </dgm:else>
              </dgm:choose>
            </dgm:else>
          </dgm:choose>
          <dgm:constrLst/>
          <dgm:ruleLst/>
        </dgm:layoutNode>
        <dgm:layoutNode name="wedge4Tx" moveWith="wedge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28">
            <dgm:if name="Name129" func="var" arg="dir" op="equ" val="norm">
              <dgm:presOf axis="ch desOrSelf" ptType="node node" st="4 1" cnt="1 0"/>
            </dgm:if>
            <dgm:else name="Name130">
              <dgm:choose name="Name131">
                <dgm:if name="Name132" axis="ch" ptType="node" func="cnt" op="equ" val="4">
                  <dgm:presOf axis="ch desOrSelf" ptType="node node" st="1 1" cnt="1 0"/>
                </dgm:if>
                <dgm:if name="Name133" axis="ch" ptType="node" func="cnt" op="equ" val="5">
                  <dgm:presOf axis="ch desOrSelf" ptType="node node" st="2 1" cnt="1 0"/>
                </dgm:if>
                <dgm:if name="Name134" axis="ch" ptType="node" func="cnt" op="equ" val="6">
                  <dgm:presOf axis="ch desOrSelf" ptType="node node" st="3 1" cnt="1 0"/>
                </dgm:if>
                <dgm:else name="Name135">
                  <dgm:presOf axis="ch desOrSelf" ptType="node node" st="4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36"/>
    </dgm:choose>
    <dgm:choose name="Name137">
      <dgm:if name="Name138" axis="ch" ptType="node" func="cnt" op="gte" val="5">
        <dgm:layoutNode name="wedge5">
          <dgm:alg type="sp"/>
          <dgm:choose name="Name139">
            <dgm:if name="Name140" axis="ch" ptType="node" func="cnt" op="equ" val="5">
              <dgm:shape xmlns:r="http://schemas.openxmlformats.org/officeDocument/2006/relationships" type="pie" r:blip="">
                <dgm:adjLst>
                  <dgm:adj idx="1" val="198"/>
                  <dgm:adj idx="2" val="270"/>
                </dgm:adjLst>
              </dgm:shape>
            </dgm:if>
            <dgm:if name="Name141" axis="ch" ptType="node" func="cnt" op="equ" val="6">
              <dgm:shape xmlns:r="http://schemas.openxmlformats.org/officeDocument/2006/relationships" type="pie" r:blip="">
                <dgm:adjLst>
                  <dgm:adj idx="1" val="150"/>
                  <dgm:adj idx="2" val="210"/>
                </dgm:adjLst>
              </dgm:shape>
            </dgm:if>
            <dgm:else name="Name142">
              <dgm:shape xmlns:r="http://schemas.openxmlformats.org/officeDocument/2006/relationships" type="pie" r:blip="">
                <dgm:adjLst>
                  <dgm:adj idx="1" val="115.7143"/>
                  <dgm:adj idx="2" val="167.1429"/>
                </dgm:adjLst>
              </dgm:shape>
            </dgm:else>
          </dgm:choose>
          <dgm:choose name="Name143">
            <dgm:if name="Name144" func="var" arg="dir" op="equ" val="norm">
              <dgm:presOf axis="ch desOrSelf" ptType="node node" st="5 1" cnt="1 0"/>
            </dgm:if>
            <dgm:else name="Name145">
              <dgm:choose name="Name146">
                <dgm:if name="Name147" axis="ch" ptType="node" func="cnt" op="equ" val="5">
                  <dgm:presOf axis="ch desOrSelf" ptType="node node" st="1 1" cnt="1 0"/>
                </dgm:if>
                <dgm:if name="Name148" axis="ch" ptType="node" func="cnt" op="equ" val="6">
                  <dgm:presOf axis="ch desOrSelf" ptType="node node" st="2 1" cnt="1 0"/>
                </dgm:if>
                <dgm:else name="Name149">
                  <dgm:presOf axis="ch desOrSelf" ptType="node node" st="3 1" cnt="1 0"/>
                </dgm:else>
              </dgm:choose>
            </dgm:else>
          </dgm:choose>
          <dgm:constrLst/>
          <dgm:ruleLst/>
        </dgm:layoutNode>
        <dgm:layoutNode name="wedge5Tx" moveWith="wedge5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50">
            <dgm:if name="Name151" func="var" arg="dir" op="equ" val="norm">
              <dgm:presOf axis="ch desOrSelf" ptType="node node" st="5 1" cnt="1 0"/>
            </dgm:if>
            <dgm:else name="Name152">
              <dgm:choose name="Name153">
                <dgm:if name="Name154" axis="ch" ptType="node" func="cnt" op="equ" val="5">
                  <dgm:presOf axis="ch desOrSelf" ptType="node node" st="1 1" cnt="1 0"/>
                </dgm:if>
                <dgm:if name="Name155" axis="ch" ptType="node" func="cnt" op="equ" val="6">
                  <dgm:presOf axis="ch desOrSelf" ptType="node node" st="2 1" cnt="1 0"/>
                </dgm:if>
                <dgm:else name="Name156">
                  <dgm:presOf axis="ch desOrSelf" ptType="node node" st="3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57"/>
    </dgm:choose>
    <dgm:choose name="Name158">
      <dgm:if name="Name159" axis="ch" ptType="node" func="cnt" op="gte" val="6">
        <dgm:layoutNode name="wedge6">
          <dgm:alg type="sp"/>
          <dgm:choose name="Name160">
            <dgm:if name="Name161" axis="ch" ptType="node" func="cnt" op="equ" val="6">
              <dgm:shape xmlns:r="http://schemas.openxmlformats.org/officeDocument/2006/relationships" type="pie" r:blip="">
                <dgm:adjLst>
                  <dgm:adj idx="1" val="210"/>
                  <dgm:adj idx="2" val="270"/>
                </dgm:adjLst>
              </dgm:shape>
            </dgm:if>
            <dgm:else name="Name162">
              <dgm:shape xmlns:r="http://schemas.openxmlformats.org/officeDocument/2006/relationships" type="pie" r:blip="">
                <dgm:adjLst>
                  <dgm:adj idx="1" val="167.1429"/>
                  <dgm:adj idx="2" val="218.5714"/>
                </dgm:adjLst>
              </dgm:shape>
            </dgm:else>
          </dgm:choose>
          <dgm:choose name="Name163">
            <dgm:if name="Name164" func="var" arg="dir" op="equ" val="norm">
              <dgm:presOf axis="ch desOrSelf" ptType="node node" st="6 1" cnt="1 0"/>
            </dgm:if>
            <dgm:else name="Name165">
              <dgm:choose name="Name166">
                <dgm:if name="Name167" axis="ch" ptType="node" func="cnt" op="equ" val="6">
                  <dgm:presOf axis="ch desOrSelf" ptType="node node" st="1 1" cnt="1 0"/>
                </dgm:if>
                <dgm:else name="Name168">
                  <dgm:presOf axis="ch desOrSelf" ptType="node node" st="2 1" cnt="1 0"/>
                </dgm:else>
              </dgm:choose>
            </dgm:else>
          </dgm:choose>
          <dgm:constrLst/>
          <dgm:ruleLst/>
        </dgm:layoutNode>
        <dgm:layoutNode name="wedge6Tx" moveWith="wedge6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69">
            <dgm:if name="Name170" func="var" arg="dir" op="equ" val="norm">
              <dgm:presOf axis="ch desOrSelf" ptType="node node" st="6 1" cnt="1 0"/>
            </dgm:if>
            <dgm:else name="Name171">
              <dgm:choose name="Name172">
                <dgm:if name="Name173" axis="ch" ptType="node" func="cnt" op="equ" val="6">
                  <dgm:presOf axis="ch desOrSelf" ptType="node node" st="1 1" cnt="1 0"/>
                </dgm:if>
                <dgm:else name="Name174">
                  <dgm:presOf axis="ch desOrSelf" ptType="node node" st="2 1" cnt="1 0"/>
                </dgm:else>
              </dgm:choose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75"/>
    </dgm:choose>
    <dgm:choose name="Name176">
      <dgm:if name="Name177" axis="ch" ptType="node" func="cnt" op="gte" val="7">
        <dgm:layoutNode name="wedge7">
          <dgm:alg type="sp"/>
          <dgm:shape xmlns:r="http://schemas.openxmlformats.org/officeDocument/2006/relationships" type="pie" r:blip="">
            <dgm:adjLst>
              <dgm:adj idx="1" val="218.5714"/>
              <dgm:adj idx="2" val="270"/>
            </dgm:adjLst>
          </dgm:shape>
          <dgm:choose name="Name178">
            <dgm:if name="Name179" func="var" arg="dir" op="equ" val="norm">
              <dgm:presOf axis="ch desOrSelf" ptType="node node" st="7 1" cnt="1 0"/>
            </dgm:if>
            <dgm:else name="Name180">
              <dgm:presOf axis="ch desOrSelf" ptType="node node" st="1 1" cnt="1 0"/>
            </dgm:else>
          </dgm:choose>
          <dgm:constrLst/>
          <dgm:ruleLst/>
        </dgm:layoutNode>
        <dgm:layoutNode name="wedge7Tx" moveWith="wedge7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 hideGeom="1">
            <dgm:adjLst/>
          </dgm:shape>
          <dgm:choose name="Name181">
            <dgm:if name="Name182" func="var" arg="dir" op="equ" val="norm">
              <dgm:presOf axis="ch desOrSelf" ptType="node node" st="7 1" cnt="1 0"/>
            </dgm:if>
            <dgm:else name="Name183">
              <dgm:presOf axis="ch desOrSelf" ptType="node node" st="1 1" cnt="1 0"/>
            </dgm:else>
          </dgm:choose>
          <dgm:constrLst>
            <dgm:constr type="tMarg" refType="primFontSz" fact="0.1"/>
            <dgm:constr type="bMarg" refType="primFontSz" fact="0.1"/>
            <dgm:constr type="lMarg" refType="primFontSz" fact="0.1"/>
            <dgm:constr type="rMarg" refType="primFontSz" fact="0.1"/>
            <dgm:constr type="primFontSz" val="65"/>
          </dgm:constrLst>
          <dgm:ruleLst>
            <dgm:rule type="primFontSz" val="5" fact="NaN" max="NaN"/>
          </dgm:ruleLst>
        </dgm:layoutNode>
      </dgm:if>
      <dgm:else name="Name184"/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9D56C26-C72F-44AA-93CC-7E5C82FA86ED}" type="datetimeFigureOut">
              <a:rPr lang="en-US" smtClean="0"/>
              <a:t>1/22/19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F34C086-DF50-441F-9D0D-82E71E33C5C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6158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54BDDFF-9C74-45EE-AD90-2B14BDC1031C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1748396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39244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583116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320949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F34C086-DF50-441F-9D0D-82E71E33C5C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4809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8684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49857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新增的页面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A5891CA-1DEC-4610-A7FA-167B13A8C964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31463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662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6331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14179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新增页面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1FC198-2D83-4DFC-8CDD-7D23AF44D41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290063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570868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图片占位符 7"/>
          <p:cNvSpPr>
            <a:spLocks noGrp="1"/>
          </p:cNvSpPr>
          <p:nvPr>
            <p:ph type="pic" sz="quarter" idx="10"/>
          </p:nvPr>
        </p:nvSpPr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 dirty="0"/>
          </a:p>
        </p:txBody>
      </p:sp>
      <p:sp>
        <p:nvSpPr>
          <p:cNvPr id="12" name="图片占位符 11"/>
          <p:cNvSpPr>
            <a:spLocks noGrp="1"/>
          </p:cNvSpPr>
          <p:nvPr>
            <p:ph type="pic" sz="quarter" idx="11"/>
          </p:nvPr>
        </p:nvSpPr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09312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2"/>
          </a:solidFill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75659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ngl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icture Placeholder 3"/>
          <p:cNvSpPr>
            <a:spLocks noGrp="1"/>
          </p:cNvSpPr>
          <p:nvPr>
            <p:ph type="pic" sz="quarter" idx="10" hasCustomPrompt="1"/>
          </p:nvPr>
        </p:nvSpPr>
        <p:spPr>
          <a:xfrm>
            <a:off x="955675" y="2133600"/>
            <a:ext cx="5138928" cy="3730752"/>
          </a:xfrm>
          <a:prstGeom prst="rect">
            <a:avLst/>
          </a:prstGeom>
          <a:solidFill>
            <a:schemeClr val="tx2"/>
          </a:solidFill>
        </p:spPr>
        <p:txBody>
          <a:bodyPr/>
          <a:lstStyle>
            <a:lvl1pPr marL="0" indent="0">
              <a:buNone/>
              <a:defRPr sz="800"/>
            </a:lvl1pPr>
          </a:lstStyle>
          <a:p>
            <a:r>
              <a:rPr lang="en-US"/>
              <a:t>Single Image#</a:t>
            </a:r>
          </a:p>
        </p:txBody>
      </p:sp>
    </p:spTree>
    <p:extLst>
      <p:ext uri="{BB962C8B-B14F-4D97-AF65-F5344CB8AC3E}">
        <p14:creationId xmlns:p14="http://schemas.microsoft.com/office/powerpoint/2010/main" val="20296417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图片占位符 5"/>
          <p:cNvSpPr>
            <a:spLocks noGrp="1"/>
          </p:cNvSpPr>
          <p:nvPr>
            <p:ph type="pic" sz="quarter" idx="10"/>
          </p:nvPr>
        </p:nvSpPr>
        <p:spPr>
          <a:xfrm>
            <a:off x="1081088" y="2557463"/>
            <a:ext cx="1614487" cy="2838450"/>
          </a:xfrm>
          <a:custGeom>
            <a:avLst/>
            <a:gdLst>
              <a:gd name="connsiteX0" fmla="*/ 16678 w 1614487"/>
              <a:gd name="connsiteY0" fmla="*/ 0 h 2838450"/>
              <a:gd name="connsiteX1" fmla="*/ 1597809 w 1614487"/>
              <a:gd name="connsiteY1" fmla="*/ 0 h 2838450"/>
              <a:gd name="connsiteX2" fmla="*/ 1614487 w 1614487"/>
              <a:gd name="connsiteY2" fmla="*/ 16678 h 2838450"/>
              <a:gd name="connsiteX3" fmla="*/ 1614487 w 1614487"/>
              <a:gd name="connsiteY3" fmla="*/ 2821772 h 2838450"/>
              <a:gd name="connsiteX4" fmla="*/ 1597809 w 1614487"/>
              <a:gd name="connsiteY4" fmla="*/ 2838450 h 2838450"/>
              <a:gd name="connsiteX5" fmla="*/ 16678 w 1614487"/>
              <a:gd name="connsiteY5" fmla="*/ 2838450 h 2838450"/>
              <a:gd name="connsiteX6" fmla="*/ 0 w 1614487"/>
              <a:gd name="connsiteY6" fmla="*/ 2821772 h 2838450"/>
              <a:gd name="connsiteX7" fmla="*/ 0 w 1614487"/>
              <a:gd name="connsiteY7" fmla="*/ 16678 h 2838450"/>
              <a:gd name="connsiteX8" fmla="*/ 16678 w 1614487"/>
              <a:gd name="connsiteY8" fmla="*/ 0 h 2838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614487" h="2838450">
                <a:moveTo>
                  <a:pt x="16678" y="0"/>
                </a:moveTo>
                <a:lnTo>
                  <a:pt x="1597809" y="0"/>
                </a:lnTo>
                <a:cubicBezTo>
                  <a:pt x="1607020" y="0"/>
                  <a:pt x="1614487" y="7467"/>
                  <a:pt x="1614487" y="16678"/>
                </a:cubicBezTo>
                <a:lnTo>
                  <a:pt x="1614487" y="2821772"/>
                </a:lnTo>
                <a:cubicBezTo>
                  <a:pt x="1614487" y="2830983"/>
                  <a:pt x="1607020" y="2838450"/>
                  <a:pt x="1597809" y="2838450"/>
                </a:cubicBezTo>
                <a:lnTo>
                  <a:pt x="16678" y="2838450"/>
                </a:lnTo>
                <a:cubicBezTo>
                  <a:pt x="7467" y="2838450"/>
                  <a:pt x="0" y="2830983"/>
                  <a:pt x="0" y="2821772"/>
                </a:cubicBezTo>
                <a:lnTo>
                  <a:pt x="0" y="16678"/>
                </a:lnTo>
                <a:cubicBezTo>
                  <a:pt x="0" y="7467"/>
                  <a:pt x="7467" y="0"/>
                  <a:pt x="16678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368514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2473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792F407D-1C82-44B6-BE65-426CAB55275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5775730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em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>
            <a:extLst>
              <a:ext uri="{FF2B5EF4-FFF2-40B4-BE49-F238E27FC236}">
                <a16:creationId xmlns:a16="http://schemas.microsoft.com/office/drawing/2014/main" id="{F08F0083-605A-6845-8067-D286E6D39EF8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 flip="none" rotWithShape="1">
            <a:gsLst>
              <a:gs pos="0">
                <a:schemeClr val="bg1">
                  <a:alpha val="55000"/>
                </a:schemeClr>
              </a:gs>
              <a:gs pos="71000">
                <a:schemeClr val="bg1">
                  <a:lumMod val="95000"/>
                  <a:alpha val="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936CC25-C99C-044E-BFF1-6DC8E9AB7DA0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-1746" y="312595"/>
            <a:ext cx="406400" cy="228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397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78" r:id="rId2"/>
    <p:sldLayoutId id="2147483652" r:id="rId3"/>
    <p:sldLayoutId id="2147483650" r:id="rId4"/>
    <p:sldLayoutId id="2147483675" r:id="rId5"/>
    <p:sldLayoutId id="2147483679" r:id="rId6"/>
    <p:sldLayoutId id="2147483680" r:id="rId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chart" Target="../charts/chart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svg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任意多边形 35"/>
          <p:cNvSpPr/>
          <p:nvPr/>
        </p:nvSpPr>
        <p:spPr>
          <a:xfrm rot="2700000">
            <a:off x="5274302" y="-1588636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5" name="任意多边形 24"/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51" name="任意多边形 50"/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9" name="任意多边形 48"/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6" name="直接连接符 25"/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任意多边形 29"/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29" name="直接连接符 28"/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图片占位符 6"/>
          <p:cNvPicPr>
            <a:picLocks noGrp="1" noChangeAspect="1"/>
          </p:cNvPicPr>
          <p:nvPr>
            <p:ph type="pic" sz="quarter" idx="10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</p:spPr>
      </p:pic>
      <p:pic>
        <p:nvPicPr>
          <p:cNvPr id="8" name="图片占位符 7"/>
          <p:cNvPicPr>
            <a:picLocks noGrp="1" noChangeAspect="1"/>
          </p:cNvPicPr>
          <p:nvPr>
            <p:ph type="pic" sz="quarter" idx="1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/>
      </p:pic>
      <p:pic>
        <p:nvPicPr>
          <p:cNvPr id="5" name="图片占位符 4"/>
          <p:cNvPicPr>
            <a:picLocks noGrp="1" noChangeAspect="1"/>
          </p:cNvPicPr>
          <p:nvPr>
            <p:ph type="pic" sz="quarter" idx="12"/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/>
      </p:pic>
      <p:sp>
        <p:nvSpPr>
          <p:cNvPr id="32" name="TextBox 42"/>
          <p:cNvSpPr txBox="1"/>
          <p:nvPr/>
        </p:nvSpPr>
        <p:spPr>
          <a:xfrm>
            <a:off x="553032" y="2664779"/>
            <a:ext cx="583274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辅仁中医药港</a:t>
            </a:r>
          </a:p>
        </p:txBody>
      </p:sp>
    </p:spTree>
    <p:extLst>
      <p:ext uri="{BB962C8B-B14F-4D97-AF65-F5344CB8AC3E}">
        <p14:creationId xmlns:p14="http://schemas.microsoft.com/office/powerpoint/2010/main" val="37947710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B72D0BF-FC4B-9C46-9AB9-21E2D8FC9F0C}"/>
              </a:ext>
            </a:extLst>
          </p:cNvPr>
          <p:cNvSpPr>
            <a:spLocks noEditPoints="1"/>
          </p:cNvSpPr>
          <p:nvPr/>
        </p:nvSpPr>
        <p:spPr bwMode="auto">
          <a:xfrm>
            <a:off x="6547520" y="2100549"/>
            <a:ext cx="1044000" cy="104400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2466869" y="1085895"/>
            <a:ext cx="277647" cy="27681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526268" y="1713444"/>
            <a:ext cx="277647" cy="27681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788690" y="1015790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6848089" y="16433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AD534C-9CC6-DC4C-9FB5-AD407A5CE8E4}"/>
              </a:ext>
            </a:extLst>
          </p:cNvPr>
          <p:cNvSpPr/>
          <p:nvPr/>
        </p:nvSpPr>
        <p:spPr>
          <a:xfrm>
            <a:off x="2315563" y="1875591"/>
            <a:ext cx="3118414" cy="947980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48B0CA-8114-9542-A9C2-69A5BFCA9A1F}"/>
              </a:ext>
            </a:extLst>
          </p:cNvPr>
          <p:cNvSpPr/>
          <p:nvPr/>
        </p:nvSpPr>
        <p:spPr>
          <a:xfrm>
            <a:off x="2315563" y="1875591"/>
            <a:ext cx="1559207" cy="9479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164D4-6A70-334E-98A8-503F8F16AD9A}"/>
              </a:ext>
            </a:extLst>
          </p:cNvPr>
          <p:cNvSpPr/>
          <p:nvPr/>
        </p:nvSpPr>
        <p:spPr>
          <a:xfrm>
            <a:off x="2315563" y="3850298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CF4648-872F-6741-9F44-6A693599D374}"/>
              </a:ext>
            </a:extLst>
          </p:cNvPr>
          <p:cNvSpPr/>
          <p:nvPr/>
        </p:nvSpPr>
        <p:spPr>
          <a:xfrm>
            <a:off x="2315563" y="3850298"/>
            <a:ext cx="1943882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AB2D201A-2E16-5742-9ACE-1149ACAC4187}"/>
              </a:ext>
            </a:extLst>
          </p:cNvPr>
          <p:cNvSpPr/>
          <p:nvPr/>
        </p:nvSpPr>
        <p:spPr>
          <a:xfrm>
            <a:off x="2315563" y="427148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816AAF47-A3B3-1446-8F60-5D1CB321B91A}"/>
              </a:ext>
            </a:extLst>
          </p:cNvPr>
          <p:cNvSpPr/>
          <p:nvPr/>
        </p:nvSpPr>
        <p:spPr>
          <a:xfrm>
            <a:off x="2315563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2315563" y="467669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2315563" y="4676696"/>
            <a:ext cx="2462249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A764FF5-F136-CB43-84A2-6473F98D0B48}"/>
              </a:ext>
            </a:extLst>
          </p:cNvPr>
          <p:cNvSpPr/>
          <p:nvPr/>
        </p:nvSpPr>
        <p:spPr>
          <a:xfrm>
            <a:off x="2315563" y="508191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60818E7-7468-D448-B006-3013602309A7}"/>
              </a:ext>
            </a:extLst>
          </p:cNvPr>
          <p:cNvSpPr/>
          <p:nvPr/>
        </p:nvSpPr>
        <p:spPr>
          <a:xfrm>
            <a:off x="2315563" y="5081911"/>
            <a:ext cx="1360716" cy="267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4597E6B7-CE8A-C647-A64C-9A8DE5025B2D}"/>
              </a:ext>
            </a:extLst>
          </p:cNvPr>
          <p:cNvSpPr/>
          <p:nvPr/>
        </p:nvSpPr>
        <p:spPr>
          <a:xfrm>
            <a:off x="6862949" y="345182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86CEF5D7-E1E1-D047-A5AF-B53B02436630}"/>
              </a:ext>
            </a:extLst>
          </p:cNvPr>
          <p:cNvSpPr/>
          <p:nvPr/>
        </p:nvSpPr>
        <p:spPr>
          <a:xfrm>
            <a:off x="6862949" y="3451826"/>
            <a:ext cx="1652299" cy="267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B45A01E-CC63-2642-BC45-D495FB7F3E7D}"/>
              </a:ext>
            </a:extLst>
          </p:cNvPr>
          <p:cNvSpPr txBox="1">
            <a:spLocks/>
          </p:cNvSpPr>
          <p:nvPr/>
        </p:nvSpPr>
        <p:spPr>
          <a:xfrm>
            <a:off x="6848089" y="344218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50%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D47934-D1B7-384E-8EA4-A922E4FE2BC4}"/>
              </a:ext>
            </a:extLst>
          </p:cNvPr>
          <p:cNvGrpSpPr/>
          <p:nvPr/>
        </p:nvGrpSpPr>
        <p:grpSpPr>
          <a:xfrm>
            <a:off x="6537477" y="3507025"/>
            <a:ext cx="146345" cy="155153"/>
            <a:chOff x="4775200" y="1474788"/>
            <a:chExt cx="342900" cy="363538"/>
          </a:xfrm>
          <a:solidFill>
            <a:schemeClr val="tx2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0DC1E1F3-0DB5-974A-8F55-D952DED3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1611313"/>
              <a:ext cx="250825" cy="227013"/>
            </a:xfrm>
            <a:custGeom>
              <a:avLst/>
              <a:gdLst>
                <a:gd name="T0" fmla="*/ 36 w 44"/>
                <a:gd name="T1" fmla="*/ 32 h 40"/>
                <a:gd name="T2" fmla="*/ 32 w 44"/>
                <a:gd name="T3" fmla="*/ 32 h 40"/>
                <a:gd name="T4" fmla="*/ 32 w 44"/>
                <a:gd name="T5" fmla="*/ 0 h 40"/>
                <a:gd name="T6" fmla="*/ 24 w 44"/>
                <a:gd name="T7" fmla="*/ 0 h 40"/>
                <a:gd name="T8" fmla="*/ 24 w 44"/>
                <a:gd name="T9" fmla="*/ 32 h 40"/>
                <a:gd name="T10" fmla="*/ 20 w 44"/>
                <a:gd name="T11" fmla="*/ 32 h 40"/>
                <a:gd name="T12" fmla="*/ 20 w 44"/>
                <a:gd name="T13" fmla="*/ 0 h 40"/>
                <a:gd name="T14" fmla="*/ 12 w 44"/>
                <a:gd name="T15" fmla="*/ 0 h 40"/>
                <a:gd name="T16" fmla="*/ 12 w 44"/>
                <a:gd name="T17" fmla="*/ 32 h 40"/>
                <a:gd name="T18" fmla="*/ 8 w 44"/>
                <a:gd name="T19" fmla="*/ 32 h 40"/>
                <a:gd name="T20" fmla="*/ 8 w 44"/>
                <a:gd name="T21" fmla="*/ 0 h 40"/>
                <a:gd name="T22" fmla="*/ 0 w 44"/>
                <a:gd name="T23" fmla="*/ 0 h 40"/>
                <a:gd name="T24" fmla="*/ 0 w 44"/>
                <a:gd name="T25" fmla="*/ 38 h 40"/>
                <a:gd name="T26" fmla="*/ 2 w 44"/>
                <a:gd name="T27" fmla="*/ 40 h 40"/>
                <a:gd name="T28" fmla="*/ 42 w 44"/>
                <a:gd name="T29" fmla="*/ 40 h 40"/>
                <a:gd name="T30" fmla="*/ 44 w 44"/>
                <a:gd name="T31" fmla="*/ 38 h 40"/>
                <a:gd name="T32" fmla="*/ 44 w 44"/>
                <a:gd name="T33" fmla="*/ 0 h 40"/>
                <a:gd name="T34" fmla="*/ 36 w 44"/>
                <a:gd name="T35" fmla="*/ 0 h 40"/>
                <a:gd name="T36" fmla="*/ 36 w 44"/>
                <a:gd name="T3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0">
                  <a:moveTo>
                    <a:pt x="3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6370DE58-E475-0B49-A4BF-A771BE102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5200" y="1474788"/>
              <a:ext cx="342900" cy="114300"/>
            </a:xfrm>
            <a:custGeom>
              <a:avLst/>
              <a:gdLst>
                <a:gd name="T0" fmla="*/ 56 w 60"/>
                <a:gd name="T1" fmla="*/ 8 h 20"/>
                <a:gd name="T2" fmla="*/ 40 w 60"/>
                <a:gd name="T3" fmla="*/ 8 h 20"/>
                <a:gd name="T4" fmla="*/ 40 w 60"/>
                <a:gd name="T5" fmla="*/ 2 h 20"/>
                <a:gd name="T6" fmla="*/ 38 w 60"/>
                <a:gd name="T7" fmla="*/ 0 h 20"/>
                <a:gd name="T8" fmla="*/ 22 w 60"/>
                <a:gd name="T9" fmla="*/ 0 h 20"/>
                <a:gd name="T10" fmla="*/ 20 w 60"/>
                <a:gd name="T11" fmla="*/ 2 h 20"/>
                <a:gd name="T12" fmla="*/ 20 w 60"/>
                <a:gd name="T13" fmla="*/ 8 h 20"/>
                <a:gd name="T14" fmla="*/ 4 w 60"/>
                <a:gd name="T15" fmla="*/ 8 h 20"/>
                <a:gd name="T16" fmla="*/ 0 w 60"/>
                <a:gd name="T17" fmla="*/ 12 h 20"/>
                <a:gd name="T18" fmla="*/ 0 w 60"/>
                <a:gd name="T19" fmla="*/ 16 h 20"/>
                <a:gd name="T20" fmla="*/ 4 w 60"/>
                <a:gd name="T21" fmla="*/ 20 h 20"/>
                <a:gd name="T22" fmla="*/ 56 w 60"/>
                <a:gd name="T23" fmla="*/ 20 h 20"/>
                <a:gd name="T24" fmla="*/ 60 w 60"/>
                <a:gd name="T25" fmla="*/ 16 h 20"/>
                <a:gd name="T26" fmla="*/ 60 w 60"/>
                <a:gd name="T27" fmla="*/ 12 h 20"/>
                <a:gd name="T28" fmla="*/ 56 w 60"/>
                <a:gd name="T29" fmla="*/ 8 h 20"/>
                <a:gd name="T30" fmla="*/ 24 w 60"/>
                <a:gd name="T31" fmla="*/ 8 h 20"/>
                <a:gd name="T32" fmla="*/ 24 w 60"/>
                <a:gd name="T33" fmla="*/ 4 h 20"/>
                <a:gd name="T34" fmla="*/ 36 w 60"/>
                <a:gd name="T35" fmla="*/ 4 h 20"/>
                <a:gd name="T36" fmla="*/ 36 w 60"/>
                <a:gd name="T37" fmla="*/ 8 h 20"/>
                <a:gd name="T38" fmla="*/ 24 w 60"/>
                <a:gd name="T3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0">
                  <a:moveTo>
                    <a:pt x="56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58" y="8"/>
                    <a:pt x="56" y="8"/>
                  </a:cubicBezTo>
                  <a:close/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Rectangle 69">
            <a:extLst>
              <a:ext uri="{FF2B5EF4-FFF2-40B4-BE49-F238E27FC236}">
                <a16:creationId xmlns:a16="http://schemas.microsoft.com/office/drawing/2014/main" id="{8A302D0F-0C2C-DB41-B56A-D2D61BC93666}"/>
              </a:ext>
            </a:extLst>
          </p:cNvPr>
          <p:cNvSpPr/>
          <p:nvPr/>
        </p:nvSpPr>
        <p:spPr>
          <a:xfrm>
            <a:off x="6862949" y="3850298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4267E086-6247-8D4C-92CD-97291251EA2B}"/>
              </a:ext>
            </a:extLst>
          </p:cNvPr>
          <p:cNvSpPr/>
          <p:nvPr/>
        </p:nvSpPr>
        <p:spPr>
          <a:xfrm>
            <a:off x="6862949" y="3850298"/>
            <a:ext cx="1943882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70399A2-79C1-1D43-B2D7-A0A1044C9F80}"/>
              </a:ext>
            </a:extLst>
          </p:cNvPr>
          <p:cNvSpPr txBox="1">
            <a:spLocks/>
          </p:cNvSpPr>
          <p:nvPr/>
        </p:nvSpPr>
        <p:spPr>
          <a:xfrm>
            <a:off x="6848089" y="3840653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62%</a:t>
            </a:r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4064145-DD35-FC4F-90AA-46CD2075D34C}"/>
              </a:ext>
            </a:extLst>
          </p:cNvPr>
          <p:cNvSpPr>
            <a:spLocks/>
          </p:cNvSpPr>
          <p:nvPr/>
        </p:nvSpPr>
        <p:spPr bwMode="auto">
          <a:xfrm>
            <a:off x="6557124" y="3933046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4">
            <a:extLst>
              <a:ext uri="{FF2B5EF4-FFF2-40B4-BE49-F238E27FC236}">
                <a16:creationId xmlns:a16="http://schemas.microsoft.com/office/drawing/2014/main" id="{24DA202F-AE07-7646-AB82-E6A0F929B371}"/>
              </a:ext>
            </a:extLst>
          </p:cNvPr>
          <p:cNvSpPr/>
          <p:nvPr/>
        </p:nvSpPr>
        <p:spPr>
          <a:xfrm>
            <a:off x="6862949" y="427148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5">
            <a:extLst>
              <a:ext uri="{FF2B5EF4-FFF2-40B4-BE49-F238E27FC236}">
                <a16:creationId xmlns:a16="http://schemas.microsoft.com/office/drawing/2014/main" id="{9A415C08-B913-0C4A-83F1-18A84A40B384}"/>
              </a:ext>
            </a:extLst>
          </p:cNvPr>
          <p:cNvSpPr/>
          <p:nvPr/>
        </p:nvSpPr>
        <p:spPr>
          <a:xfrm>
            <a:off x="6862949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F9610B7B-135E-C54C-99D4-5C452A044F0B}"/>
              </a:ext>
            </a:extLst>
          </p:cNvPr>
          <p:cNvSpPr txBox="1">
            <a:spLocks/>
          </p:cNvSpPr>
          <p:nvPr/>
        </p:nvSpPr>
        <p:spPr>
          <a:xfrm>
            <a:off x="6848089" y="426183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25%</a:t>
            </a:r>
          </a:p>
        </p:txBody>
      </p:sp>
      <p:grpSp>
        <p:nvGrpSpPr>
          <p:cNvPr id="76" name="Group 77">
            <a:extLst>
              <a:ext uri="{FF2B5EF4-FFF2-40B4-BE49-F238E27FC236}">
                <a16:creationId xmlns:a16="http://schemas.microsoft.com/office/drawing/2014/main" id="{0B905CE8-EA6B-6A48-A568-5D4DAAE5A7FC}"/>
              </a:ext>
            </a:extLst>
          </p:cNvPr>
          <p:cNvGrpSpPr/>
          <p:nvPr/>
        </p:nvGrpSpPr>
        <p:grpSpPr>
          <a:xfrm>
            <a:off x="6542597" y="4340097"/>
            <a:ext cx="148377" cy="145668"/>
            <a:chOff x="3294063" y="1474788"/>
            <a:chExt cx="347662" cy="341313"/>
          </a:xfrm>
          <a:solidFill>
            <a:schemeClr val="tx2"/>
          </a:solidFill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02D01EC3-B20C-9E42-A610-5F7A0A61D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D96136DF-6598-0D41-AC1F-3AF9BC80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FC7B97E-2C55-E84F-88C3-747A1B96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0" name="Rectangle 82">
            <a:extLst>
              <a:ext uri="{FF2B5EF4-FFF2-40B4-BE49-F238E27FC236}">
                <a16:creationId xmlns:a16="http://schemas.microsoft.com/office/drawing/2014/main" id="{343D72DE-7B7A-5141-A010-CF28392DEA88}"/>
              </a:ext>
            </a:extLst>
          </p:cNvPr>
          <p:cNvSpPr/>
          <p:nvPr/>
        </p:nvSpPr>
        <p:spPr>
          <a:xfrm>
            <a:off x="6862949" y="467669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3">
            <a:extLst>
              <a:ext uri="{FF2B5EF4-FFF2-40B4-BE49-F238E27FC236}">
                <a16:creationId xmlns:a16="http://schemas.microsoft.com/office/drawing/2014/main" id="{795E956E-C8EA-154D-A7E7-D693662A233D}"/>
              </a:ext>
            </a:extLst>
          </p:cNvPr>
          <p:cNvSpPr/>
          <p:nvPr/>
        </p:nvSpPr>
        <p:spPr>
          <a:xfrm>
            <a:off x="6862949" y="4676696"/>
            <a:ext cx="2462249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EA14204D-0F34-EC4D-A708-3BEF1CB23DD2}"/>
              </a:ext>
            </a:extLst>
          </p:cNvPr>
          <p:cNvSpPr txBox="1">
            <a:spLocks/>
          </p:cNvSpPr>
          <p:nvPr/>
        </p:nvSpPr>
        <p:spPr>
          <a:xfrm>
            <a:off x="6848089" y="466705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83" name="Freeform 11">
            <a:extLst>
              <a:ext uri="{FF2B5EF4-FFF2-40B4-BE49-F238E27FC236}">
                <a16:creationId xmlns:a16="http://schemas.microsoft.com/office/drawing/2014/main" id="{F377C7DA-C484-754B-A211-C93F38EFFE9E}"/>
              </a:ext>
            </a:extLst>
          </p:cNvPr>
          <p:cNvSpPr>
            <a:spLocks/>
          </p:cNvSpPr>
          <p:nvPr/>
        </p:nvSpPr>
        <p:spPr bwMode="auto">
          <a:xfrm>
            <a:off x="6537477" y="4779330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Rectangle 87">
            <a:extLst>
              <a:ext uri="{FF2B5EF4-FFF2-40B4-BE49-F238E27FC236}">
                <a16:creationId xmlns:a16="http://schemas.microsoft.com/office/drawing/2014/main" id="{F99DCC84-59EC-2E4D-88F6-D52426922681}"/>
              </a:ext>
            </a:extLst>
          </p:cNvPr>
          <p:cNvSpPr/>
          <p:nvPr/>
        </p:nvSpPr>
        <p:spPr>
          <a:xfrm>
            <a:off x="6862949" y="508191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8">
            <a:extLst>
              <a:ext uri="{FF2B5EF4-FFF2-40B4-BE49-F238E27FC236}">
                <a16:creationId xmlns:a16="http://schemas.microsoft.com/office/drawing/2014/main" id="{086D0835-3E30-AF49-B699-30A66937A3FB}"/>
              </a:ext>
            </a:extLst>
          </p:cNvPr>
          <p:cNvSpPr/>
          <p:nvPr/>
        </p:nvSpPr>
        <p:spPr>
          <a:xfrm>
            <a:off x="6862949" y="5081911"/>
            <a:ext cx="1360716" cy="267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AC11E87-3970-7C40-9F68-DB0993951C6F}"/>
              </a:ext>
            </a:extLst>
          </p:cNvPr>
          <p:cNvSpPr txBox="1">
            <a:spLocks/>
          </p:cNvSpPr>
          <p:nvPr/>
        </p:nvSpPr>
        <p:spPr>
          <a:xfrm>
            <a:off x="6848089" y="507336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45%</a:t>
            </a:r>
          </a:p>
        </p:txBody>
      </p:sp>
      <p:grpSp>
        <p:nvGrpSpPr>
          <p:cNvPr id="87" name="Group 90">
            <a:extLst>
              <a:ext uri="{FF2B5EF4-FFF2-40B4-BE49-F238E27FC236}">
                <a16:creationId xmlns:a16="http://schemas.microsoft.com/office/drawing/2014/main" id="{2886151C-310C-A640-9998-2585D8B3F4A3}"/>
              </a:ext>
            </a:extLst>
          </p:cNvPr>
          <p:cNvGrpSpPr/>
          <p:nvPr/>
        </p:nvGrpSpPr>
        <p:grpSpPr>
          <a:xfrm>
            <a:off x="6537477" y="5184010"/>
            <a:ext cx="153120" cy="153120"/>
            <a:chOff x="1839913" y="1474788"/>
            <a:chExt cx="358775" cy="358775"/>
          </a:xfrm>
          <a:solidFill>
            <a:schemeClr val="tx2"/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01C1FAA7-682B-4F47-8A7D-48B28612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9E8BE19A-FE19-6540-AE29-D02ABCC5A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/>
          <p:nvPr/>
        </p:nvCxnSpPr>
        <p:spPr>
          <a:xfrm>
            <a:off x="6108857" y="1615842"/>
            <a:ext cx="0" cy="389890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11">
            <a:extLst>
              <a:ext uri="{FF2B5EF4-FFF2-40B4-BE49-F238E27FC236}">
                <a16:creationId xmlns:a16="http://schemas.microsoft.com/office/drawing/2014/main" id="{87D444D3-E5EF-5149-9122-FC1C8148D8AF}"/>
              </a:ext>
            </a:extLst>
          </p:cNvPr>
          <p:cNvSpPr>
            <a:spLocks noEditPoints="1"/>
          </p:cNvSpPr>
          <p:nvPr/>
        </p:nvSpPr>
        <p:spPr bwMode="auto">
          <a:xfrm>
            <a:off x="6468964" y="2253647"/>
            <a:ext cx="519501" cy="517952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11">
            <a:extLst>
              <a:ext uri="{FF2B5EF4-FFF2-40B4-BE49-F238E27FC236}">
                <a16:creationId xmlns:a16="http://schemas.microsoft.com/office/drawing/2014/main" id="{30551CD3-BDF1-CC49-B052-E7D6FE322FF7}"/>
              </a:ext>
            </a:extLst>
          </p:cNvPr>
          <p:cNvSpPr>
            <a:spLocks noEditPoints="1"/>
          </p:cNvSpPr>
          <p:nvPr/>
        </p:nvSpPr>
        <p:spPr bwMode="auto">
          <a:xfrm>
            <a:off x="7255799" y="2561687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EBFBAAB7-935A-3843-8AD3-74250F9E6B79}"/>
              </a:ext>
            </a:extLst>
          </p:cNvPr>
          <p:cNvSpPr>
            <a:spLocks noEditPoints="1"/>
          </p:cNvSpPr>
          <p:nvPr/>
        </p:nvSpPr>
        <p:spPr bwMode="auto">
          <a:xfrm>
            <a:off x="6484670" y="2162010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D703B15-9A0C-434B-A063-00288FA303A2}"/>
              </a:ext>
            </a:extLst>
          </p:cNvPr>
          <p:cNvGrpSpPr/>
          <p:nvPr/>
        </p:nvGrpSpPr>
        <p:grpSpPr>
          <a:xfrm>
            <a:off x="2001470" y="877051"/>
            <a:ext cx="697115" cy="763030"/>
            <a:chOff x="2116423" y="2100549"/>
            <a:chExt cx="1052460" cy="1151975"/>
          </a:xfrm>
        </p:grpSpPr>
        <p:sp>
          <p:nvSpPr>
            <p:cNvPr id="23" name="Freeform 6">
              <a:extLst>
                <a:ext uri="{FF2B5EF4-FFF2-40B4-BE49-F238E27FC236}">
                  <a16:creationId xmlns:a16="http://schemas.microsoft.com/office/drawing/2014/main" id="{5FCBDCAF-04DB-0641-89CE-D02290937F7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124883" y="2100549"/>
              <a:ext cx="1044000" cy="1044000"/>
            </a:xfrm>
            <a:prstGeom prst="diamond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09" name="Freeform 11">
              <a:extLst>
                <a:ext uri="{FF2B5EF4-FFF2-40B4-BE49-F238E27FC236}">
                  <a16:creationId xmlns:a16="http://schemas.microsoft.com/office/drawing/2014/main" id="{E54DCFB7-8317-1E4A-BB2E-2441ED83479D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2125427" y="2733798"/>
              <a:ext cx="519501" cy="517952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1" name="Freeform 11">
              <a:extLst>
                <a:ext uri="{FF2B5EF4-FFF2-40B4-BE49-F238E27FC236}">
                  <a16:creationId xmlns:a16="http://schemas.microsoft.com/office/drawing/2014/main" id="{68F19567-A176-CA4C-A978-B8D397D6EA87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2175236" y="2633135"/>
              <a:ext cx="353664" cy="352609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112" name="Freeform 11">
              <a:extLst>
                <a:ext uri="{FF2B5EF4-FFF2-40B4-BE49-F238E27FC236}">
                  <a16:creationId xmlns:a16="http://schemas.microsoft.com/office/drawing/2014/main" id="{8B7D5516-9174-9640-ABFA-731ED9B56FFB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2115896" y="2265243"/>
              <a:ext cx="353664" cy="352609"/>
            </a:xfrm>
            <a:prstGeom prst="diamond">
              <a:avLst/>
            </a:prstGeom>
            <a:solidFill>
              <a:schemeClr val="accent4">
                <a:alpha val="6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pic>
          <p:nvPicPr>
            <p:cNvPr id="3" name="图形 2">
              <a:extLst>
                <a:ext uri="{FF2B5EF4-FFF2-40B4-BE49-F238E27FC236}">
                  <a16:creationId xmlns:a16="http://schemas.microsoft.com/office/drawing/2014/main" id="{45AFE95A-3ECC-1E45-A027-7AEED4D9A4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2457125" y="2377465"/>
              <a:ext cx="444232" cy="444233"/>
            </a:xfrm>
            <a:prstGeom prst="rect">
              <a:avLst/>
            </a:prstGeom>
          </p:spPr>
        </p:pic>
      </p:grpSp>
      <p:pic>
        <p:nvPicPr>
          <p:cNvPr id="120" name="图形 119">
            <a:extLst>
              <a:ext uri="{FF2B5EF4-FFF2-40B4-BE49-F238E27FC236}">
                <a16:creationId xmlns:a16="http://schemas.microsoft.com/office/drawing/2014/main" id="{7181370C-0E20-B349-8DB7-7A21ADE1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816" y="2408472"/>
            <a:ext cx="384938" cy="3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809880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1" name="直接连接符 50"/>
          <p:cNvCxnSpPr>
            <a:cxnSpLocks/>
          </p:cNvCxnSpPr>
          <p:nvPr/>
        </p:nvCxnSpPr>
        <p:spPr>
          <a:xfrm>
            <a:off x="6103589" y="6322567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直接连接符 58"/>
          <p:cNvCxnSpPr/>
          <p:nvPr/>
        </p:nvCxnSpPr>
        <p:spPr>
          <a:xfrm>
            <a:off x="1197898" y="6322569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23">
            <a:extLst>
              <a:ext uri="{FF2B5EF4-FFF2-40B4-BE49-F238E27FC236}">
                <a16:creationId xmlns:a16="http://schemas.microsoft.com/office/drawing/2014/main" id="{E59F7B9C-078A-4D5C-A05E-E572ED3D82B8}"/>
              </a:ext>
            </a:extLst>
          </p:cNvPr>
          <p:cNvSpPr txBox="1"/>
          <p:nvPr/>
        </p:nvSpPr>
        <p:spPr>
          <a:xfrm>
            <a:off x="1235973" y="2898964"/>
            <a:ext cx="3186569" cy="25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平安好医生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40" name="图片 39">
            <a:extLst>
              <a:ext uri="{FF2B5EF4-FFF2-40B4-BE49-F238E27FC236}">
                <a16:creationId xmlns:a16="http://schemas.microsoft.com/office/drawing/2014/main" id="{723213A3-1492-44FC-AB0B-EDF8F1163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1345" y="2844541"/>
            <a:ext cx="875961" cy="321395"/>
          </a:xfrm>
          <a:prstGeom prst="rect">
            <a:avLst/>
          </a:prstGeom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B9DBFCDD-CE5F-4C0E-A103-F872BE4C96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39992" y="3391810"/>
            <a:ext cx="551926" cy="318591"/>
          </a:xfrm>
          <a:prstGeom prst="rect">
            <a:avLst/>
          </a:prstGeom>
        </p:spPr>
      </p:pic>
      <p:pic>
        <p:nvPicPr>
          <p:cNvPr id="42" name="图片 41">
            <a:extLst>
              <a:ext uri="{FF2B5EF4-FFF2-40B4-BE49-F238E27FC236}">
                <a16:creationId xmlns:a16="http://schemas.microsoft.com/office/drawing/2014/main" id="{0D2BDD75-BF0C-44FA-A33A-44E4A497786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992" y="3949784"/>
            <a:ext cx="551926" cy="342728"/>
          </a:xfrm>
          <a:prstGeom prst="rect">
            <a:avLst/>
          </a:prstGeom>
        </p:spPr>
      </p:pic>
      <p:sp>
        <p:nvSpPr>
          <p:cNvPr id="43" name="TextBox 23">
            <a:extLst>
              <a:ext uri="{FF2B5EF4-FFF2-40B4-BE49-F238E27FC236}">
                <a16:creationId xmlns:a16="http://schemas.microsoft.com/office/drawing/2014/main" id="{5F4BD9F5-745A-4449-A469-96B31C40A9B3}"/>
              </a:ext>
            </a:extLst>
          </p:cNvPr>
          <p:cNvSpPr txBox="1"/>
          <p:nvPr/>
        </p:nvSpPr>
        <p:spPr>
          <a:xfrm>
            <a:off x="1235973" y="3421635"/>
            <a:ext cx="3186569" cy="25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好大夫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4" name="TextBox 23">
            <a:extLst>
              <a:ext uri="{FF2B5EF4-FFF2-40B4-BE49-F238E27FC236}">
                <a16:creationId xmlns:a16="http://schemas.microsoft.com/office/drawing/2014/main" id="{CA060C8B-F6DF-48A8-B45E-8AA28579163E}"/>
              </a:ext>
            </a:extLst>
          </p:cNvPr>
          <p:cNvSpPr txBox="1"/>
          <p:nvPr/>
        </p:nvSpPr>
        <p:spPr>
          <a:xfrm>
            <a:off x="1235973" y="3983051"/>
            <a:ext cx="3186569" cy="2543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春雨医生</a:t>
            </a:r>
            <a:endParaRPr lang="en-US" altLang="zh-CN" sz="14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6" name="圆角矩形 7">
            <a:extLst>
              <a:ext uri="{FF2B5EF4-FFF2-40B4-BE49-F238E27FC236}">
                <a16:creationId xmlns:a16="http://schemas.microsoft.com/office/drawing/2014/main" id="{635D19A2-58AB-422B-BDAB-B6300A8147A4}"/>
              </a:ext>
            </a:extLst>
          </p:cNvPr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7" name="矩形 46">
            <a:extLst>
              <a:ext uri="{FF2B5EF4-FFF2-40B4-BE49-F238E27FC236}">
                <a16:creationId xmlns:a16="http://schemas.microsoft.com/office/drawing/2014/main" id="{DEC8475F-FD55-40DD-B110-5AD64675B51D}"/>
              </a:ext>
            </a:extLst>
          </p:cNvPr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8" name="TextBox 30">
            <a:extLst>
              <a:ext uri="{FF2B5EF4-FFF2-40B4-BE49-F238E27FC236}">
                <a16:creationId xmlns:a16="http://schemas.microsoft.com/office/drawing/2014/main" id="{0BE2D9F7-D602-42B2-B5D2-6402C6A465CA}"/>
              </a:ext>
            </a:extLst>
          </p:cNvPr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热门平台分析</a:t>
            </a:r>
          </a:p>
        </p:txBody>
      </p:sp>
      <p:sp>
        <p:nvSpPr>
          <p:cNvPr id="12" name="对话气泡: 圆角矩形 11">
            <a:extLst>
              <a:ext uri="{FF2B5EF4-FFF2-40B4-BE49-F238E27FC236}">
                <a16:creationId xmlns:a16="http://schemas.microsoft.com/office/drawing/2014/main" id="{C482EB46-9AE3-4583-BF15-25A42E95EFDA}"/>
              </a:ext>
            </a:extLst>
          </p:cNvPr>
          <p:cNvSpPr/>
          <p:nvPr/>
        </p:nvSpPr>
        <p:spPr>
          <a:xfrm>
            <a:off x="5158697" y="1636033"/>
            <a:ext cx="1837717" cy="899582"/>
          </a:xfrm>
          <a:prstGeom prst="wedgeRoundRectCallout">
            <a:avLst>
              <a:gd name="adj1" fmla="val -30978"/>
              <a:gd name="adj2" fmla="val 634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模式大多为轻度问诊或者预约挂号</a:t>
            </a:r>
            <a:endParaRPr lang="zh-CN" altLang="en-US" dirty="0"/>
          </a:p>
        </p:txBody>
      </p:sp>
      <p:sp>
        <p:nvSpPr>
          <p:cNvPr id="66" name="对话气泡: 圆角矩形 65">
            <a:extLst>
              <a:ext uri="{FF2B5EF4-FFF2-40B4-BE49-F238E27FC236}">
                <a16:creationId xmlns:a16="http://schemas.microsoft.com/office/drawing/2014/main" id="{B87ADCF9-94BF-43A1-BFBD-02048D6106D3}"/>
              </a:ext>
            </a:extLst>
          </p:cNvPr>
          <p:cNvSpPr/>
          <p:nvPr/>
        </p:nvSpPr>
        <p:spPr>
          <a:xfrm>
            <a:off x="7773189" y="1649408"/>
            <a:ext cx="1837717" cy="899582"/>
          </a:xfrm>
          <a:prstGeom prst="wedgeRoundRectCallout">
            <a:avLst>
              <a:gd name="adj1" fmla="val -30978"/>
              <a:gd name="adj2" fmla="val 634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线上诊疗无法深度，检查、手术等还需要到线下完成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68" name="对话气泡: 圆角矩形 67">
            <a:extLst>
              <a:ext uri="{FF2B5EF4-FFF2-40B4-BE49-F238E27FC236}">
                <a16:creationId xmlns:a16="http://schemas.microsoft.com/office/drawing/2014/main" id="{F5D2F058-38D9-419A-9E2C-BFE2D4B4EDA7}"/>
              </a:ext>
            </a:extLst>
          </p:cNvPr>
          <p:cNvSpPr/>
          <p:nvPr/>
        </p:nvSpPr>
        <p:spPr>
          <a:xfrm>
            <a:off x="7773190" y="4536431"/>
            <a:ext cx="1837717" cy="899582"/>
          </a:xfrm>
          <a:prstGeom prst="wedgeRoundRectCallout">
            <a:avLst>
              <a:gd name="adj1" fmla="val -30978"/>
              <a:gd name="adj2" fmla="val 634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US" altLang="zh-CN" sz="1400" b="1" dirty="0">
              <a:solidFill>
                <a:schemeClr val="bg1"/>
              </a:solidFill>
            </a:endParaRPr>
          </a:p>
          <a:p>
            <a:pPr algn="just">
              <a:lnSpc>
                <a:spcPts val="2200"/>
              </a:lnSpc>
            </a:pPr>
            <a:endParaRPr lang="en-US" altLang="zh-CN" sz="1400" b="1" dirty="0">
              <a:solidFill>
                <a:schemeClr val="bg1"/>
              </a:solidFill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平台盈利模式差，目前仍未盈利</a:t>
            </a:r>
            <a:endParaRPr lang="en-US" altLang="zh-CN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2200"/>
              </a:lnSpc>
            </a:pP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sz="14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9" name="对话气泡: 圆角矩形 68">
            <a:extLst>
              <a:ext uri="{FF2B5EF4-FFF2-40B4-BE49-F238E27FC236}">
                <a16:creationId xmlns:a16="http://schemas.microsoft.com/office/drawing/2014/main" id="{8F4B07FC-84DE-4B33-BD1B-67EB78D36906}"/>
              </a:ext>
            </a:extLst>
          </p:cNvPr>
          <p:cNvSpPr/>
          <p:nvPr/>
        </p:nvSpPr>
        <p:spPr>
          <a:xfrm>
            <a:off x="5158698" y="4549459"/>
            <a:ext cx="1837717" cy="899582"/>
          </a:xfrm>
          <a:prstGeom prst="wedgeRoundRectCallout">
            <a:avLst>
              <a:gd name="adj1" fmla="val -30978"/>
              <a:gd name="adj2" fmla="val 63487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ts val="2200"/>
              </a:lnSpc>
            </a:pP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2200"/>
              </a:lnSpc>
            </a:pPr>
            <a:endParaRPr lang="en-US" altLang="zh-CN" sz="1100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2200"/>
              </a:lnSpc>
            </a:pPr>
            <a:r>
              <a:rPr lang="zh-CN" altLang="en-US" sz="1400" u="sng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评价体系不完善，可信度有待考究</a:t>
            </a:r>
            <a:endParaRPr lang="en-US" altLang="zh-CN" sz="1400" u="sng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just">
              <a:lnSpc>
                <a:spcPts val="2200"/>
              </a:lnSpc>
            </a:pPr>
            <a:endParaRPr lang="en-US" altLang="zh-CN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  <a:p>
            <a:pPr algn="ctr"/>
            <a:endParaRPr lang="zh-CN" altLang="en-US" dirty="0"/>
          </a:p>
        </p:txBody>
      </p:sp>
      <p:sp>
        <p:nvSpPr>
          <p:cNvPr id="19" name="TextBox 51">
            <a:extLst>
              <a:ext uri="{FF2B5EF4-FFF2-40B4-BE49-F238E27FC236}">
                <a16:creationId xmlns:a16="http://schemas.microsoft.com/office/drawing/2014/main" id="{BC10DD31-6360-3344-A804-E1F889DE5D83}"/>
              </a:ext>
            </a:extLst>
          </p:cNvPr>
          <p:cNvSpPr txBox="1"/>
          <p:nvPr/>
        </p:nvSpPr>
        <p:spPr>
          <a:xfrm>
            <a:off x="439338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在线诊疗平台分析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199566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矩形 40">
            <a:extLst>
              <a:ext uri="{FF2B5EF4-FFF2-40B4-BE49-F238E27FC236}">
                <a16:creationId xmlns:a16="http://schemas.microsoft.com/office/drawing/2014/main" id="{EF323DF9-81A8-E841-9235-A3942D13126A}"/>
              </a:ext>
            </a:extLst>
          </p:cNvPr>
          <p:cNvSpPr/>
          <p:nvPr/>
        </p:nvSpPr>
        <p:spPr>
          <a:xfrm rot="1800000">
            <a:off x="9313119" y="2702114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30C5C346-C679-EC4A-9999-D60E1F59C8CB}"/>
              </a:ext>
            </a:extLst>
          </p:cNvPr>
          <p:cNvSpPr/>
          <p:nvPr/>
        </p:nvSpPr>
        <p:spPr>
          <a:xfrm rot="1800000">
            <a:off x="5875588" y="2718833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34" name="矩形 33">
            <a:extLst>
              <a:ext uri="{FF2B5EF4-FFF2-40B4-BE49-F238E27FC236}">
                <a16:creationId xmlns:a16="http://schemas.microsoft.com/office/drawing/2014/main" id="{6C19EA69-4294-8D40-8C7D-62CF4BE1340E}"/>
              </a:ext>
            </a:extLst>
          </p:cNvPr>
          <p:cNvSpPr/>
          <p:nvPr/>
        </p:nvSpPr>
        <p:spPr>
          <a:xfrm rot="1800000">
            <a:off x="2384437" y="2714378"/>
            <a:ext cx="2260788" cy="2195350"/>
          </a:xfrm>
          <a:prstGeom prst="rect">
            <a:avLst/>
          </a:prstGeom>
          <a:gradFill flip="none" rotWithShape="1">
            <a:gsLst>
              <a:gs pos="100000">
                <a:schemeClr val="bg1">
                  <a:alpha val="0"/>
                </a:schemeClr>
              </a:gs>
              <a:gs pos="0">
                <a:schemeClr val="tx1">
                  <a:alpha val="30000"/>
                </a:schemeClr>
              </a:gs>
            </a:gsLst>
            <a:lin ang="1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srgbClr val="FFFFFF"/>
              </a:solidFill>
              <a:latin typeface="Arial"/>
              <a:ea typeface="微软雅黑"/>
            </a:endParaRPr>
          </a:p>
        </p:txBody>
      </p:sp>
      <p:sp>
        <p:nvSpPr>
          <p:cNvPr id="2" name="TextBox 30">
            <a:extLst>
              <a:ext uri="{FF2B5EF4-FFF2-40B4-BE49-F238E27FC236}">
                <a16:creationId xmlns:a16="http://schemas.microsoft.com/office/drawing/2014/main" id="{4079B661-51F0-C74F-A57D-C2077FFA74FD}"/>
              </a:ext>
            </a:extLst>
          </p:cNvPr>
          <p:cNvSpPr txBox="1"/>
          <p:nvPr/>
        </p:nvSpPr>
        <p:spPr>
          <a:xfrm>
            <a:off x="1541231" y="1440541"/>
            <a:ext cx="8673721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中医在医学领域占比在 </a:t>
            </a:r>
            <a:r>
              <a:rPr lang="en-US" altLang="zh-CN" sz="2000" b="1" dirty="0">
                <a:solidFill>
                  <a:schemeClr val="accent1"/>
                </a:solidFill>
                <a:latin typeface="Agency FB" panose="020B0503020202020204" pitchFamily="34" charset="0"/>
                <a:ea typeface="微软雅黑" pitchFamily="34" charset="-122"/>
              </a:rPr>
              <a:t>14.7%</a:t>
            </a:r>
            <a:endParaRPr lang="zh-CN" altLang="en-US" sz="20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5A76B662-D9F7-C448-B5D7-E7A7C75311BC}"/>
              </a:ext>
            </a:extLst>
          </p:cNvPr>
          <p:cNvSpPr/>
          <p:nvPr/>
        </p:nvSpPr>
        <p:spPr>
          <a:xfrm>
            <a:off x="1541233" y="2219932"/>
            <a:ext cx="2201598" cy="2201598"/>
          </a:xfrm>
          <a:prstGeom prst="ellipse">
            <a:avLst/>
          </a:prstGeom>
          <a:solidFill>
            <a:schemeClr val="bg1"/>
          </a:solidFill>
          <a:ln w="1270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5" name="任意多边形 19">
            <a:extLst>
              <a:ext uri="{FF2B5EF4-FFF2-40B4-BE49-F238E27FC236}">
                <a16:creationId xmlns:a16="http://schemas.microsoft.com/office/drawing/2014/main" id="{2D863173-F702-D44E-B82C-774511DDB62B}"/>
              </a:ext>
            </a:extLst>
          </p:cNvPr>
          <p:cNvSpPr/>
          <p:nvPr/>
        </p:nvSpPr>
        <p:spPr>
          <a:xfrm>
            <a:off x="1617543" y="2296242"/>
            <a:ext cx="2048978" cy="2048978"/>
          </a:xfrm>
          <a:custGeom>
            <a:avLst/>
            <a:gdLst>
              <a:gd name="connsiteX0" fmla="*/ 1214834 w 2429668"/>
              <a:gd name="connsiteY0" fmla="*/ 235897 h 2429668"/>
              <a:gd name="connsiteX1" fmla="*/ 235897 w 2429668"/>
              <a:gd name="connsiteY1" fmla="*/ 1214834 h 2429668"/>
              <a:gd name="connsiteX2" fmla="*/ 1214834 w 2429668"/>
              <a:gd name="connsiteY2" fmla="*/ 2193771 h 2429668"/>
              <a:gd name="connsiteX3" fmla="*/ 2193771 w 2429668"/>
              <a:gd name="connsiteY3" fmla="*/ 1214834 h 2429668"/>
              <a:gd name="connsiteX4" fmla="*/ 1214834 w 2429668"/>
              <a:gd name="connsiteY4" fmla="*/ 235897 h 2429668"/>
              <a:gd name="connsiteX5" fmla="*/ 1214834 w 2429668"/>
              <a:gd name="connsiteY5" fmla="*/ 0 h 2429668"/>
              <a:gd name="connsiteX6" fmla="*/ 2429668 w 2429668"/>
              <a:gd name="connsiteY6" fmla="*/ 1214834 h 2429668"/>
              <a:gd name="connsiteX7" fmla="*/ 1214834 w 2429668"/>
              <a:gd name="connsiteY7" fmla="*/ 2429668 h 2429668"/>
              <a:gd name="connsiteX8" fmla="*/ 0 w 2429668"/>
              <a:gd name="connsiteY8" fmla="*/ 1214834 h 2429668"/>
              <a:gd name="connsiteX9" fmla="*/ 1214834 w 2429668"/>
              <a:gd name="connsiteY9" fmla="*/ 0 h 24296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429668" h="2429668">
                <a:moveTo>
                  <a:pt x="1214834" y="235897"/>
                </a:moveTo>
                <a:cubicBezTo>
                  <a:pt x="674182" y="235897"/>
                  <a:pt x="235897" y="674182"/>
                  <a:pt x="235897" y="1214834"/>
                </a:cubicBezTo>
                <a:cubicBezTo>
                  <a:pt x="235897" y="1755486"/>
                  <a:pt x="674182" y="2193771"/>
                  <a:pt x="1214834" y="2193771"/>
                </a:cubicBezTo>
                <a:cubicBezTo>
                  <a:pt x="1755486" y="2193771"/>
                  <a:pt x="2193771" y="1755486"/>
                  <a:pt x="2193771" y="1214834"/>
                </a:cubicBezTo>
                <a:cubicBezTo>
                  <a:pt x="2193771" y="674182"/>
                  <a:pt x="1755486" y="235897"/>
                  <a:pt x="1214834" y="235897"/>
                </a:cubicBezTo>
                <a:close/>
                <a:moveTo>
                  <a:pt x="1214834" y="0"/>
                </a:moveTo>
                <a:cubicBezTo>
                  <a:pt x="1885768" y="0"/>
                  <a:pt x="2429668" y="543900"/>
                  <a:pt x="2429668" y="1214834"/>
                </a:cubicBezTo>
                <a:cubicBezTo>
                  <a:pt x="2429668" y="1885768"/>
                  <a:pt x="1885768" y="2429668"/>
                  <a:pt x="1214834" y="2429668"/>
                </a:cubicBezTo>
                <a:cubicBezTo>
                  <a:pt x="543900" y="2429668"/>
                  <a:pt x="0" y="1885768"/>
                  <a:pt x="0" y="1214834"/>
                </a:cubicBezTo>
                <a:cubicBezTo>
                  <a:pt x="0" y="543900"/>
                  <a:pt x="543900" y="0"/>
                  <a:pt x="1214834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5D366035-B9FB-2A4B-AC4F-48F100A3DC5D}"/>
              </a:ext>
            </a:extLst>
          </p:cNvPr>
          <p:cNvGrpSpPr/>
          <p:nvPr/>
        </p:nvGrpSpPr>
        <p:grpSpPr>
          <a:xfrm>
            <a:off x="1541231" y="2233184"/>
            <a:ext cx="2188347" cy="2188347"/>
            <a:chOff x="1766094" y="2627734"/>
            <a:chExt cx="2610644" cy="2610644"/>
          </a:xfrm>
        </p:grpSpPr>
        <p:sp>
          <p:nvSpPr>
            <p:cNvPr id="8" name="弧形 10">
              <a:extLst>
                <a:ext uri="{FF2B5EF4-FFF2-40B4-BE49-F238E27FC236}">
                  <a16:creationId xmlns:a16="http://schemas.microsoft.com/office/drawing/2014/main" id="{33B70DCB-C010-3A46-B596-40DBC61307E1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DAE2AE6-FA05-3040-BA78-7A466C365A1E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10" name="TextBox 30">
            <a:extLst>
              <a:ext uri="{FF2B5EF4-FFF2-40B4-BE49-F238E27FC236}">
                <a16:creationId xmlns:a16="http://schemas.microsoft.com/office/drawing/2014/main" id="{17DFEDD3-010B-854F-B362-40763AE1A4E4}"/>
              </a:ext>
            </a:extLst>
          </p:cNvPr>
          <p:cNvSpPr txBox="1"/>
          <p:nvPr/>
        </p:nvSpPr>
        <p:spPr>
          <a:xfrm>
            <a:off x="2123966" y="4715793"/>
            <a:ext cx="102287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中医机构</a:t>
            </a: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A7939A9F-DC8F-684A-8FBC-D079D67EB083}"/>
              </a:ext>
            </a:extLst>
          </p:cNvPr>
          <p:cNvSpPr txBox="1"/>
          <p:nvPr/>
        </p:nvSpPr>
        <p:spPr>
          <a:xfrm>
            <a:off x="5802224" y="4715793"/>
            <a:ext cx="646444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</a:p>
        </p:txBody>
      </p:sp>
      <p:sp>
        <p:nvSpPr>
          <p:cNvPr id="12" name="TextBox 30">
            <a:extLst>
              <a:ext uri="{FF2B5EF4-FFF2-40B4-BE49-F238E27FC236}">
                <a16:creationId xmlns:a16="http://schemas.microsoft.com/office/drawing/2014/main" id="{B464F42E-6405-8E4F-969D-E9ACE56BA5C4}"/>
              </a:ext>
            </a:extLst>
          </p:cNvPr>
          <p:cNvSpPr txBox="1"/>
          <p:nvPr/>
        </p:nvSpPr>
        <p:spPr>
          <a:xfrm>
            <a:off x="9265665" y="4715793"/>
            <a:ext cx="680986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患者</a:t>
            </a:r>
          </a:p>
        </p:txBody>
      </p:sp>
      <p:sp>
        <p:nvSpPr>
          <p:cNvPr id="13" name="TextBox 29">
            <a:extLst>
              <a:ext uri="{FF2B5EF4-FFF2-40B4-BE49-F238E27FC236}">
                <a16:creationId xmlns:a16="http://schemas.microsoft.com/office/drawing/2014/main" id="{AF2B6FC5-5364-CD46-BA00-91ACF8E1CC71}"/>
              </a:ext>
            </a:extLst>
          </p:cNvPr>
          <p:cNvSpPr txBox="1"/>
          <p:nvPr/>
        </p:nvSpPr>
        <p:spPr>
          <a:xfrm>
            <a:off x="1218635" y="5113044"/>
            <a:ext cx="2663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年末，全国中医类医疗卫生机构总数达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54243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个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8F69DC4E-7C98-F740-85DF-71148E0C4DA7}"/>
              </a:ext>
            </a:extLst>
          </p:cNvPr>
          <p:cNvSpPr txBox="1"/>
          <p:nvPr/>
        </p:nvSpPr>
        <p:spPr>
          <a:xfrm>
            <a:off x="4358371" y="5113044"/>
            <a:ext cx="3686021" cy="6653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年末，全国中医药卫生人员总数达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66.4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万人，比上年增加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5.1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万人（增长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8.3%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）。其中：中医类别执业（助理）医师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52.7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万人，中药师（士）</a:t>
            </a:r>
            <a:r>
              <a:rPr lang="en-US" altLang="zh-CN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12.0</a:t>
            </a:r>
            <a:r>
              <a:rPr lang="zh-CN" altLang="en-US" sz="1000" dirty="0">
                <a:solidFill>
                  <a:schemeClr val="bg2">
                    <a:lumMod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万人</a:t>
            </a:r>
            <a:endParaRPr lang="en-US" altLang="zh-CN" sz="1000" dirty="0">
              <a:solidFill>
                <a:schemeClr val="bg2">
                  <a:lumMod val="25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35718219-6655-554B-9F08-D3ECFAAF6D83}"/>
              </a:ext>
            </a:extLst>
          </p:cNvPr>
          <p:cNvSpPr txBox="1"/>
          <p:nvPr/>
        </p:nvSpPr>
        <p:spPr>
          <a:xfrm>
            <a:off x="8247993" y="5113044"/>
            <a:ext cx="2902474" cy="43447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中医类医疗机构诊疗人次逐年增加，截止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2017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月，诊疗人次已经突破</a:t>
            </a:r>
            <a:r>
              <a:rPr lang="en-US" altLang="zh-CN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10</a:t>
            </a:r>
            <a:r>
              <a:rPr lang="zh-CN" altLang="en-US" sz="100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亿人次</a:t>
            </a:r>
            <a:endParaRPr lang="en-US" altLang="zh-CN" sz="100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27EA5C9B-0DF0-6B41-B4DA-4A183F15CC9B}"/>
              </a:ext>
            </a:extLst>
          </p:cNvPr>
          <p:cNvGrpSpPr/>
          <p:nvPr/>
        </p:nvGrpSpPr>
        <p:grpSpPr>
          <a:xfrm>
            <a:off x="5019929" y="2219932"/>
            <a:ext cx="2201598" cy="2201598"/>
            <a:chOff x="1766094" y="2627734"/>
            <a:chExt cx="2610644" cy="2610644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DF8CFFFE-04AD-3545-A449-D2AF0FBAF6BB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solidFill>
              <a:schemeClr val="bg1"/>
            </a:solidFill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8" name="任意多边形 19">
              <a:extLst>
                <a:ext uri="{FF2B5EF4-FFF2-40B4-BE49-F238E27FC236}">
                  <a16:creationId xmlns:a16="http://schemas.microsoft.com/office/drawing/2014/main" id="{4C825433-D2ED-7B49-A463-A19560CA435F}"/>
                </a:ext>
              </a:extLst>
            </p:cNvPr>
            <p:cNvSpPr/>
            <p:nvPr/>
          </p:nvSpPr>
          <p:spPr>
            <a:xfrm>
              <a:off x="1856582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29" name="椭圆 28">
            <a:extLst>
              <a:ext uri="{FF2B5EF4-FFF2-40B4-BE49-F238E27FC236}">
                <a16:creationId xmlns:a16="http://schemas.microsoft.com/office/drawing/2014/main" id="{CE8DCA1C-7147-6C45-A75E-D61630ED421E}"/>
              </a:ext>
            </a:extLst>
          </p:cNvPr>
          <p:cNvSpPr/>
          <p:nvPr/>
        </p:nvSpPr>
        <p:spPr>
          <a:xfrm>
            <a:off x="8498623" y="2226411"/>
            <a:ext cx="2188347" cy="2188347"/>
          </a:xfrm>
          <a:prstGeom prst="ellipse">
            <a:avLst/>
          </a:prstGeom>
          <a:solidFill>
            <a:schemeClr val="bg1"/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2327DEB2-A425-0642-8AD1-A99C289D3856}"/>
              </a:ext>
            </a:extLst>
          </p:cNvPr>
          <p:cNvGrpSpPr/>
          <p:nvPr/>
        </p:nvGrpSpPr>
        <p:grpSpPr>
          <a:xfrm>
            <a:off x="8498625" y="2219932"/>
            <a:ext cx="2201598" cy="2201598"/>
            <a:chOff x="1766094" y="2627734"/>
            <a:chExt cx="2610644" cy="2610644"/>
          </a:xfrm>
        </p:grpSpPr>
        <p:sp>
          <p:nvSpPr>
            <p:cNvPr id="25" name="任意多边形 19">
              <a:extLst>
                <a:ext uri="{FF2B5EF4-FFF2-40B4-BE49-F238E27FC236}">
                  <a16:creationId xmlns:a16="http://schemas.microsoft.com/office/drawing/2014/main" id="{D5F74A0E-D940-E44C-8D49-0C1CE68AA279}"/>
                </a:ext>
              </a:extLst>
            </p:cNvPr>
            <p:cNvSpPr/>
            <p:nvPr/>
          </p:nvSpPr>
          <p:spPr>
            <a:xfrm>
              <a:off x="1864568" y="2718222"/>
              <a:ext cx="2429668" cy="2429668"/>
            </a:xfrm>
            <a:custGeom>
              <a:avLst/>
              <a:gdLst>
                <a:gd name="connsiteX0" fmla="*/ 1214834 w 2429668"/>
                <a:gd name="connsiteY0" fmla="*/ 235897 h 2429668"/>
                <a:gd name="connsiteX1" fmla="*/ 235897 w 2429668"/>
                <a:gd name="connsiteY1" fmla="*/ 1214834 h 2429668"/>
                <a:gd name="connsiteX2" fmla="*/ 1214834 w 2429668"/>
                <a:gd name="connsiteY2" fmla="*/ 2193771 h 2429668"/>
                <a:gd name="connsiteX3" fmla="*/ 2193771 w 2429668"/>
                <a:gd name="connsiteY3" fmla="*/ 1214834 h 2429668"/>
                <a:gd name="connsiteX4" fmla="*/ 1214834 w 2429668"/>
                <a:gd name="connsiteY4" fmla="*/ 235897 h 2429668"/>
                <a:gd name="connsiteX5" fmla="*/ 1214834 w 2429668"/>
                <a:gd name="connsiteY5" fmla="*/ 0 h 2429668"/>
                <a:gd name="connsiteX6" fmla="*/ 2429668 w 2429668"/>
                <a:gd name="connsiteY6" fmla="*/ 1214834 h 2429668"/>
                <a:gd name="connsiteX7" fmla="*/ 1214834 w 2429668"/>
                <a:gd name="connsiteY7" fmla="*/ 2429668 h 2429668"/>
                <a:gd name="connsiteX8" fmla="*/ 0 w 2429668"/>
                <a:gd name="connsiteY8" fmla="*/ 1214834 h 2429668"/>
                <a:gd name="connsiteX9" fmla="*/ 1214834 w 2429668"/>
                <a:gd name="connsiteY9" fmla="*/ 0 h 24296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2429668" h="2429668">
                  <a:moveTo>
                    <a:pt x="1214834" y="235897"/>
                  </a:moveTo>
                  <a:cubicBezTo>
                    <a:pt x="674182" y="235897"/>
                    <a:pt x="235897" y="674182"/>
                    <a:pt x="235897" y="1214834"/>
                  </a:cubicBezTo>
                  <a:cubicBezTo>
                    <a:pt x="235897" y="1755486"/>
                    <a:pt x="674182" y="2193771"/>
                    <a:pt x="1214834" y="2193771"/>
                  </a:cubicBezTo>
                  <a:cubicBezTo>
                    <a:pt x="1755486" y="2193771"/>
                    <a:pt x="2193771" y="1755486"/>
                    <a:pt x="2193771" y="1214834"/>
                  </a:cubicBezTo>
                  <a:cubicBezTo>
                    <a:pt x="2193771" y="674182"/>
                    <a:pt x="1755486" y="235897"/>
                    <a:pt x="1214834" y="235897"/>
                  </a:cubicBezTo>
                  <a:close/>
                  <a:moveTo>
                    <a:pt x="1214834" y="0"/>
                  </a:moveTo>
                  <a:cubicBezTo>
                    <a:pt x="1885768" y="0"/>
                    <a:pt x="2429668" y="543900"/>
                    <a:pt x="2429668" y="1214834"/>
                  </a:cubicBezTo>
                  <a:cubicBezTo>
                    <a:pt x="2429668" y="1885768"/>
                    <a:pt x="1885768" y="2429668"/>
                    <a:pt x="1214834" y="2429668"/>
                  </a:cubicBezTo>
                  <a:cubicBezTo>
                    <a:pt x="543900" y="2429668"/>
                    <a:pt x="0" y="1885768"/>
                    <a:pt x="0" y="1214834"/>
                  </a:cubicBezTo>
                  <a:cubicBezTo>
                    <a:pt x="0" y="543900"/>
                    <a:pt x="543900" y="0"/>
                    <a:pt x="121483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4" name="椭圆 23">
              <a:extLst>
                <a:ext uri="{FF2B5EF4-FFF2-40B4-BE49-F238E27FC236}">
                  <a16:creationId xmlns:a16="http://schemas.microsoft.com/office/drawing/2014/main" id="{6DA18385-2372-8C44-A509-05E7563FF476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</p:grpSp>
      <p:sp>
        <p:nvSpPr>
          <p:cNvPr id="28" name="弧形 10">
            <a:extLst>
              <a:ext uri="{FF2B5EF4-FFF2-40B4-BE49-F238E27FC236}">
                <a16:creationId xmlns:a16="http://schemas.microsoft.com/office/drawing/2014/main" id="{EF1CBC0A-E2C8-F549-B947-74629B9A0E1A}"/>
              </a:ext>
            </a:extLst>
          </p:cNvPr>
          <p:cNvSpPr/>
          <p:nvPr/>
        </p:nvSpPr>
        <p:spPr>
          <a:xfrm>
            <a:off x="8635154" y="2369715"/>
            <a:ext cx="1915285" cy="1915285"/>
          </a:xfrm>
          <a:prstGeom prst="arc">
            <a:avLst>
              <a:gd name="adj1" fmla="val 16200000"/>
              <a:gd name="adj2" fmla="val 758092"/>
            </a:avLst>
          </a:prstGeom>
          <a:ln w="330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2400" dirty="0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3FDA49D-D5ED-1048-8875-3642C244381D}"/>
              </a:ext>
            </a:extLst>
          </p:cNvPr>
          <p:cNvGrpSpPr/>
          <p:nvPr/>
        </p:nvGrpSpPr>
        <p:grpSpPr>
          <a:xfrm>
            <a:off x="5019927" y="2233184"/>
            <a:ext cx="2188347" cy="2188347"/>
            <a:chOff x="1766094" y="2627734"/>
            <a:chExt cx="2610644" cy="2610644"/>
          </a:xfrm>
        </p:grpSpPr>
        <p:sp>
          <p:nvSpPr>
            <p:cNvPr id="21" name="弧形 10">
              <a:extLst>
                <a:ext uri="{FF2B5EF4-FFF2-40B4-BE49-F238E27FC236}">
                  <a16:creationId xmlns:a16="http://schemas.microsoft.com/office/drawing/2014/main" id="{0F76CACC-10ED-D24D-940A-F41ABFC5A704}"/>
                </a:ext>
              </a:extLst>
            </p:cNvPr>
            <p:cNvSpPr/>
            <p:nvPr/>
          </p:nvSpPr>
          <p:spPr>
            <a:xfrm>
              <a:off x="1928972" y="2790612"/>
              <a:ext cx="2284888" cy="2284888"/>
            </a:xfrm>
            <a:prstGeom prst="arc">
              <a:avLst>
                <a:gd name="adj1" fmla="val 16200000"/>
                <a:gd name="adj2" fmla="val 758092"/>
              </a:avLst>
            </a:prstGeom>
            <a:ln w="3302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 sz="2400" dirty="0"/>
            </a:p>
          </p:txBody>
        </p:sp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82A9FDC4-DFD3-F240-90AE-4257416A71B9}"/>
                </a:ext>
              </a:extLst>
            </p:cNvPr>
            <p:cNvSpPr/>
            <p:nvPr/>
          </p:nvSpPr>
          <p:spPr>
            <a:xfrm>
              <a:off x="1766094" y="2627734"/>
              <a:ext cx="2610644" cy="2610644"/>
            </a:xfrm>
            <a:prstGeom prst="ellipse">
              <a:avLst/>
            </a:prstGeom>
            <a:noFill/>
            <a:ln w="31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</p:grpSp>
      <p:sp>
        <p:nvSpPr>
          <p:cNvPr id="32" name="TextBox 51">
            <a:extLst>
              <a:ext uri="{FF2B5EF4-FFF2-40B4-BE49-F238E27FC236}">
                <a16:creationId xmlns:a16="http://schemas.microsoft.com/office/drawing/2014/main" id="{C4C3336D-3EBC-CB40-88E8-2F7151D7E2D9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  <p:sp>
        <p:nvSpPr>
          <p:cNvPr id="42" name="文本框 9">
            <a:extLst>
              <a:ext uri="{FF2B5EF4-FFF2-40B4-BE49-F238E27FC236}">
                <a16:creationId xmlns:a16="http://schemas.microsoft.com/office/drawing/2014/main" id="{EEC1F053-DE2D-EA49-887F-28BC14BA53A0}"/>
              </a:ext>
            </a:extLst>
          </p:cNvPr>
          <p:cNvSpPr txBox="1"/>
          <p:nvPr/>
        </p:nvSpPr>
        <p:spPr>
          <a:xfrm>
            <a:off x="1939143" y="3112454"/>
            <a:ext cx="1452316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54243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家</a:t>
            </a:r>
          </a:p>
        </p:txBody>
      </p:sp>
      <p:sp>
        <p:nvSpPr>
          <p:cNvPr id="33" name="文本框 9">
            <a:extLst>
              <a:ext uri="{FF2B5EF4-FFF2-40B4-BE49-F238E27FC236}">
                <a16:creationId xmlns:a16="http://schemas.microsoft.com/office/drawing/2014/main" id="{DFBD29DC-4B57-4640-8E18-D0B5D494EF1B}"/>
              </a:ext>
            </a:extLst>
          </p:cNvPr>
          <p:cNvSpPr txBox="1"/>
          <p:nvPr/>
        </p:nvSpPr>
        <p:spPr>
          <a:xfrm>
            <a:off x="5421872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66.4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万人</a:t>
            </a:r>
          </a:p>
        </p:txBody>
      </p:sp>
      <p:sp>
        <p:nvSpPr>
          <p:cNvPr id="35" name="文本框 9">
            <a:extLst>
              <a:ext uri="{FF2B5EF4-FFF2-40B4-BE49-F238E27FC236}">
                <a16:creationId xmlns:a16="http://schemas.microsoft.com/office/drawing/2014/main" id="{AA3E3F61-16CD-8D4D-A827-5CD6858F8EB2}"/>
              </a:ext>
            </a:extLst>
          </p:cNvPr>
          <p:cNvSpPr txBox="1"/>
          <p:nvPr/>
        </p:nvSpPr>
        <p:spPr>
          <a:xfrm>
            <a:off x="8909973" y="3134467"/>
            <a:ext cx="1515097" cy="482811"/>
          </a:xfrm>
          <a:prstGeom prst="rect">
            <a:avLst/>
          </a:prstGeom>
          <a:noFill/>
        </p:spPr>
        <p:txBody>
          <a:bodyPr wrap="square" lIns="51422" tIns="25711" rIns="51422" bIns="25711" rtlCol="0">
            <a:spAutoFit/>
          </a:bodyPr>
          <a:lstStyle/>
          <a:p>
            <a:pPr marL="0" lvl="1" algn="ctr"/>
            <a:r>
              <a:rPr lang="en-US" altLang="zh-CN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10</a:t>
            </a:r>
            <a:r>
              <a:rPr lang="zh-CN" altLang="en-US" sz="2800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 </a:t>
            </a:r>
            <a:r>
              <a:rPr lang="zh-CN" altLang="en-US" sz="2800" b="1" dirty="0">
                <a:solidFill>
                  <a:srgbClr val="009693"/>
                </a:solidFill>
                <a:latin typeface="Impact MT Std" pitchFamily="34" charset="0"/>
                <a:ea typeface="方正兰亭黑简体" panose="02000000000000000000" pitchFamily="2" charset="-122"/>
              </a:rPr>
              <a:t>亿人</a:t>
            </a:r>
          </a:p>
        </p:txBody>
      </p:sp>
    </p:spTree>
    <p:extLst>
      <p:ext uri="{BB962C8B-B14F-4D97-AF65-F5344CB8AC3E}">
        <p14:creationId xmlns:p14="http://schemas.microsoft.com/office/powerpoint/2010/main" val="2594707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/>
      <p:bldP spid="33" grpId="0"/>
      <p:bldP spid="3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8768B0E-A8F7-E440-83D6-77C3300A4FEB}"/>
              </a:ext>
            </a:extLst>
          </p:cNvPr>
          <p:cNvGrpSpPr/>
          <p:nvPr/>
        </p:nvGrpSpPr>
        <p:grpSpPr>
          <a:xfrm>
            <a:off x="10994104" y="1206489"/>
            <a:ext cx="502571" cy="5154554"/>
            <a:chOff x="10994103" y="1484783"/>
            <a:chExt cx="502571" cy="4824537"/>
          </a:xfrm>
        </p:grpSpPr>
        <p:sp>
          <p:nvSpPr>
            <p:cNvPr id="3" name="等腰三角形 6">
              <a:extLst>
                <a:ext uri="{FF2B5EF4-FFF2-40B4-BE49-F238E27FC236}">
                  <a16:creationId xmlns:a16="http://schemas.microsoft.com/office/drawing/2014/main" id="{EF250883-7279-A94E-9C11-F6D7EC0A06AB}"/>
                </a:ext>
              </a:extLst>
            </p:cNvPr>
            <p:cNvSpPr/>
            <p:nvPr/>
          </p:nvSpPr>
          <p:spPr>
            <a:xfrm rot="16200000" flipH="1">
              <a:off x="10693937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4" name="直接连接符 54">
              <a:extLst>
                <a:ext uri="{FF2B5EF4-FFF2-40B4-BE49-F238E27FC236}">
                  <a16:creationId xmlns:a16="http://schemas.microsoft.com/office/drawing/2014/main" id="{C96B71F2-7DF5-4B42-AB26-4D39F5AC4179}"/>
                </a:ext>
              </a:extLst>
            </p:cNvPr>
            <p:cNvCxnSpPr/>
            <p:nvPr/>
          </p:nvCxnSpPr>
          <p:spPr>
            <a:xfrm flipH="1">
              <a:off x="11001690" y="2578162"/>
              <a:ext cx="1" cy="3731158"/>
            </a:xfrm>
            <a:prstGeom prst="line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组合 4">
            <a:extLst>
              <a:ext uri="{FF2B5EF4-FFF2-40B4-BE49-F238E27FC236}">
                <a16:creationId xmlns:a16="http://schemas.microsoft.com/office/drawing/2014/main" id="{2851CB92-60BC-8141-83E7-FB2F3ACFB416}"/>
              </a:ext>
            </a:extLst>
          </p:cNvPr>
          <p:cNvGrpSpPr/>
          <p:nvPr/>
        </p:nvGrpSpPr>
        <p:grpSpPr>
          <a:xfrm>
            <a:off x="695325" y="1206489"/>
            <a:ext cx="502571" cy="5116078"/>
            <a:chOff x="695325" y="1484783"/>
            <a:chExt cx="502571" cy="5154554"/>
          </a:xfrm>
        </p:grpSpPr>
        <p:sp>
          <p:nvSpPr>
            <p:cNvPr id="6" name="等腰三角形 6">
              <a:extLst>
                <a:ext uri="{FF2B5EF4-FFF2-40B4-BE49-F238E27FC236}">
                  <a16:creationId xmlns:a16="http://schemas.microsoft.com/office/drawing/2014/main" id="{E3968531-7432-4245-AC92-4CF6FF1B1D75}"/>
                </a:ext>
              </a:extLst>
            </p:cNvPr>
            <p:cNvSpPr/>
            <p:nvPr/>
          </p:nvSpPr>
          <p:spPr>
            <a:xfrm rot="5400000">
              <a:off x="395159" y="1784949"/>
              <a:ext cx="1102903" cy="502571"/>
            </a:xfrm>
            <a:custGeom>
              <a:avLst/>
              <a:gdLst>
                <a:gd name="connsiteX0" fmla="*/ 0 w 693325"/>
                <a:gd name="connsiteY0" fmla="*/ 728790 h 728790"/>
                <a:gd name="connsiteX1" fmla="*/ 693325 w 693325"/>
                <a:gd name="connsiteY1" fmla="*/ 0 h 728790"/>
                <a:gd name="connsiteX2" fmla="*/ 693325 w 693325"/>
                <a:gd name="connsiteY2" fmla="*/ 728790 h 728790"/>
                <a:gd name="connsiteX3" fmla="*/ 0 w 693325"/>
                <a:gd name="connsiteY3" fmla="*/ 728790 h 728790"/>
                <a:gd name="connsiteX0" fmla="*/ 0 w 1102903"/>
                <a:gd name="connsiteY0" fmla="*/ 500190 h 500190"/>
                <a:gd name="connsiteX1" fmla="*/ 1102903 w 1102903"/>
                <a:gd name="connsiteY1" fmla="*/ 0 h 500190"/>
                <a:gd name="connsiteX2" fmla="*/ 693325 w 1102903"/>
                <a:gd name="connsiteY2" fmla="*/ 500190 h 500190"/>
                <a:gd name="connsiteX3" fmla="*/ 0 w 1102903"/>
                <a:gd name="connsiteY3" fmla="*/ 500190 h 500190"/>
                <a:gd name="connsiteX0" fmla="*/ 0 w 1102903"/>
                <a:gd name="connsiteY0" fmla="*/ 500190 h 502571"/>
                <a:gd name="connsiteX1" fmla="*/ 1102903 w 1102903"/>
                <a:gd name="connsiteY1" fmla="*/ 0 h 502571"/>
                <a:gd name="connsiteX2" fmla="*/ 729047 w 1102903"/>
                <a:gd name="connsiteY2" fmla="*/ 502571 h 502571"/>
                <a:gd name="connsiteX3" fmla="*/ 0 w 1102903"/>
                <a:gd name="connsiteY3" fmla="*/ 500190 h 5025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02903" h="502571">
                  <a:moveTo>
                    <a:pt x="0" y="500190"/>
                  </a:moveTo>
                  <a:lnTo>
                    <a:pt x="1102903" y="0"/>
                  </a:lnTo>
                  <a:lnTo>
                    <a:pt x="729047" y="502571"/>
                  </a:lnTo>
                  <a:lnTo>
                    <a:pt x="0" y="500190"/>
                  </a:lnTo>
                  <a:close/>
                </a:path>
              </a:pathLst>
            </a:custGeom>
            <a:solidFill>
              <a:schemeClr val="accent3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cxnSp>
          <p:nvCxnSpPr>
            <p:cNvPr id="7" name="直接连接符 12">
              <a:extLst>
                <a:ext uri="{FF2B5EF4-FFF2-40B4-BE49-F238E27FC236}">
                  <a16:creationId xmlns:a16="http://schemas.microsoft.com/office/drawing/2014/main" id="{F4875990-F047-C14E-B271-3B93EF5E124E}"/>
                </a:ext>
              </a:extLst>
            </p:cNvPr>
            <p:cNvCxnSpPr>
              <a:cxnSpLocks/>
            </p:cNvCxnSpPr>
            <p:nvPr/>
          </p:nvCxnSpPr>
          <p:spPr>
            <a:xfrm>
              <a:off x="1190309" y="2578162"/>
              <a:ext cx="0" cy="4061175"/>
            </a:xfrm>
            <a:prstGeom prst="line">
              <a:avLst/>
            </a:prstGeom>
            <a:ln>
              <a:solidFill>
                <a:schemeClr val="accent3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43FA4303-5957-584B-8C8D-6DB78911CCA1}"/>
              </a:ext>
            </a:extLst>
          </p:cNvPr>
          <p:cNvGrpSpPr/>
          <p:nvPr/>
        </p:nvGrpSpPr>
        <p:grpSpPr>
          <a:xfrm>
            <a:off x="695325" y="1206488"/>
            <a:ext cx="5400675" cy="728791"/>
            <a:chOff x="695325" y="1484784"/>
            <a:chExt cx="5400675" cy="728790"/>
          </a:xfrm>
        </p:grpSpPr>
        <p:sp>
          <p:nvSpPr>
            <p:cNvPr id="9" name="五边形 8">
              <a:extLst>
                <a:ext uri="{FF2B5EF4-FFF2-40B4-BE49-F238E27FC236}">
                  <a16:creationId xmlns:a16="http://schemas.microsoft.com/office/drawing/2014/main" id="{8C28322F-B41C-A64D-9346-43329ADECC4F}"/>
                </a:ext>
              </a:extLst>
            </p:cNvPr>
            <p:cNvSpPr/>
            <p:nvPr/>
          </p:nvSpPr>
          <p:spPr>
            <a:xfrm>
              <a:off x="695325" y="1484784"/>
              <a:ext cx="5400675" cy="728790"/>
            </a:xfrm>
            <a:prstGeom prst="homePlate">
              <a:avLst/>
            </a:prstGeom>
            <a:solidFill>
              <a:srgbClr val="459F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 dirty="0"/>
            </a:p>
          </p:txBody>
        </p:sp>
        <p:sp>
          <p:nvSpPr>
            <p:cNvPr id="10" name="TextBox 19">
              <a:extLst>
                <a:ext uri="{FF2B5EF4-FFF2-40B4-BE49-F238E27FC236}">
                  <a16:creationId xmlns:a16="http://schemas.microsoft.com/office/drawing/2014/main" id="{6BF5D39E-9654-8D43-94B4-4675A3E47518}"/>
                </a:ext>
              </a:extLst>
            </p:cNvPr>
            <p:cNvSpPr txBox="1"/>
            <p:nvPr/>
          </p:nvSpPr>
          <p:spPr>
            <a:xfrm>
              <a:off x="2471482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B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</a:t>
              </a:r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 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市场</a:t>
              </a:r>
            </a:p>
          </p:txBody>
        </p: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04460D2D-2F9B-B94B-BF2E-FA6C0A73F028}"/>
              </a:ext>
            </a:extLst>
          </p:cNvPr>
          <p:cNvGrpSpPr/>
          <p:nvPr/>
        </p:nvGrpSpPr>
        <p:grpSpPr>
          <a:xfrm>
            <a:off x="6096000" y="1206488"/>
            <a:ext cx="5400675" cy="728791"/>
            <a:chOff x="6095999" y="1484784"/>
            <a:chExt cx="5400675" cy="728790"/>
          </a:xfrm>
        </p:grpSpPr>
        <p:sp>
          <p:nvSpPr>
            <p:cNvPr id="12" name="五边形 11">
              <a:extLst>
                <a:ext uri="{FF2B5EF4-FFF2-40B4-BE49-F238E27FC236}">
                  <a16:creationId xmlns:a16="http://schemas.microsoft.com/office/drawing/2014/main" id="{62B23FDA-86E3-844D-AF71-712594005AC5}"/>
                </a:ext>
              </a:extLst>
            </p:cNvPr>
            <p:cNvSpPr/>
            <p:nvPr/>
          </p:nvSpPr>
          <p:spPr>
            <a:xfrm flipH="1">
              <a:off x="6095999" y="1484784"/>
              <a:ext cx="5400675" cy="728790"/>
            </a:xfrm>
            <a:prstGeom prst="homePlat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62560" tIns="81280" rIns="162560" bIns="8128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2400"/>
            </a:p>
          </p:txBody>
        </p:sp>
        <p:sp>
          <p:nvSpPr>
            <p:cNvPr id="13" name="TextBox 19">
              <a:extLst>
                <a:ext uri="{FF2B5EF4-FFF2-40B4-BE49-F238E27FC236}">
                  <a16:creationId xmlns:a16="http://schemas.microsoft.com/office/drawing/2014/main" id="{F9B67A07-605B-6341-90F3-AA91DCC09FA1}"/>
                </a:ext>
              </a:extLst>
            </p:cNvPr>
            <p:cNvSpPr txBox="1"/>
            <p:nvPr/>
          </p:nvSpPr>
          <p:spPr>
            <a:xfrm>
              <a:off x="7872156" y="1556792"/>
              <a:ext cx="1848361" cy="52321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C</a:t>
              </a:r>
              <a:r>
                <a:rPr lang="zh-CN" altLang="en-US" sz="2800" b="1" dirty="0">
                  <a:solidFill>
                    <a:schemeClr val="bg1">
                      <a:lumMod val="95000"/>
                    </a:schemeClr>
                  </a:solidFill>
                  <a:latin typeface="微软雅黑" pitchFamily="34" charset="-122"/>
                  <a:ea typeface="微软雅黑" pitchFamily="34" charset="-122"/>
                </a:rPr>
                <a:t>端 市场</a:t>
              </a:r>
            </a:p>
          </p:txBody>
        </p:sp>
      </p:grpSp>
      <p:cxnSp>
        <p:nvCxnSpPr>
          <p:cNvPr id="14" name="直接连接符 50">
            <a:extLst>
              <a:ext uri="{FF2B5EF4-FFF2-40B4-BE49-F238E27FC236}">
                <a16:creationId xmlns:a16="http://schemas.microsoft.com/office/drawing/2014/main" id="{6A076D2E-311F-4748-85A6-1044B29EBC53}"/>
              </a:ext>
            </a:extLst>
          </p:cNvPr>
          <p:cNvCxnSpPr>
            <a:cxnSpLocks/>
          </p:cNvCxnSpPr>
          <p:nvPr/>
        </p:nvCxnSpPr>
        <p:spPr>
          <a:xfrm>
            <a:off x="6103589" y="6322567"/>
            <a:ext cx="4898103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58">
            <a:extLst>
              <a:ext uri="{FF2B5EF4-FFF2-40B4-BE49-F238E27FC236}">
                <a16:creationId xmlns:a16="http://schemas.microsoft.com/office/drawing/2014/main" id="{1CA94B00-C778-6D41-8ACF-590D202651D4}"/>
              </a:ext>
            </a:extLst>
          </p:cNvPr>
          <p:cNvCxnSpPr/>
          <p:nvPr/>
        </p:nvCxnSpPr>
        <p:spPr>
          <a:xfrm>
            <a:off x="1197898" y="6322569"/>
            <a:ext cx="4898103" cy="0"/>
          </a:xfrm>
          <a:prstGeom prst="line">
            <a:avLst/>
          </a:prstGeom>
          <a:ln>
            <a:solidFill>
              <a:schemeClr val="accent3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15B96DC0-2AAA-534B-A169-65246A1C1909}"/>
              </a:ext>
            </a:extLst>
          </p:cNvPr>
          <p:cNvGrpSpPr/>
          <p:nvPr/>
        </p:nvGrpSpPr>
        <p:grpSpPr>
          <a:xfrm>
            <a:off x="1884028" y="2481356"/>
            <a:ext cx="338287" cy="369332"/>
            <a:chOff x="2071540" y="3138835"/>
            <a:chExt cx="338286" cy="369332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47693EF2-1C1D-4A48-9863-C42C97FA8B25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8" name="TextBox 14">
              <a:extLst>
                <a:ext uri="{FF2B5EF4-FFF2-40B4-BE49-F238E27FC236}">
                  <a16:creationId xmlns:a16="http://schemas.microsoft.com/office/drawing/2014/main" id="{AEA28A87-A1A0-934C-9271-2A7ABA45A65F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A3526EF-7D5E-BF4A-9CCA-173D85C115BB}"/>
              </a:ext>
            </a:extLst>
          </p:cNvPr>
          <p:cNvGrpSpPr/>
          <p:nvPr/>
        </p:nvGrpSpPr>
        <p:grpSpPr>
          <a:xfrm>
            <a:off x="1884028" y="3192203"/>
            <a:ext cx="338287" cy="369332"/>
            <a:chOff x="2071540" y="3138835"/>
            <a:chExt cx="338286" cy="369332"/>
          </a:xfrm>
        </p:grpSpPr>
        <p:sp>
          <p:nvSpPr>
            <p:cNvPr id="20" name="椭圆 19">
              <a:extLst>
                <a:ext uri="{FF2B5EF4-FFF2-40B4-BE49-F238E27FC236}">
                  <a16:creationId xmlns:a16="http://schemas.microsoft.com/office/drawing/2014/main" id="{5A3CE7E9-B58B-DF4B-8226-BCC669D78DFB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1" name="TextBox 14">
              <a:extLst>
                <a:ext uri="{FF2B5EF4-FFF2-40B4-BE49-F238E27FC236}">
                  <a16:creationId xmlns:a16="http://schemas.microsoft.com/office/drawing/2014/main" id="{236967F5-F55F-D143-A228-6560B9AAACF1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5A2A80A8-A47E-7842-8EF2-4FF0CC17FDD0}"/>
              </a:ext>
            </a:extLst>
          </p:cNvPr>
          <p:cNvGrpSpPr/>
          <p:nvPr/>
        </p:nvGrpSpPr>
        <p:grpSpPr>
          <a:xfrm>
            <a:off x="1884028" y="3903048"/>
            <a:ext cx="338287" cy="369332"/>
            <a:chOff x="2071540" y="3138835"/>
            <a:chExt cx="338286" cy="369332"/>
          </a:xfrm>
        </p:grpSpPr>
        <p:sp>
          <p:nvSpPr>
            <p:cNvPr id="23" name="椭圆 22">
              <a:extLst>
                <a:ext uri="{FF2B5EF4-FFF2-40B4-BE49-F238E27FC236}">
                  <a16:creationId xmlns:a16="http://schemas.microsoft.com/office/drawing/2014/main" id="{0F4A7D18-064C-334D-9A3F-1F169F2B095E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4" name="TextBox 14">
              <a:extLst>
                <a:ext uri="{FF2B5EF4-FFF2-40B4-BE49-F238E27FC236}">
                  <a16:creationId xmlns:a16="http://schemas.microsoft.com/office/drawing/2014/main" id="{6C8C733F-1AF6-7D4A-8325-6C70629C086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A0C44E61-8A1A-0549-89FA-B7AC5EE6E7C7}"/>
              </a:ext>
            </a:extLst>
          </p:cNvPr>
          <p:cNvGrpSpPr/>
          <p:nvPr/>
        </p:nvGrpSpPr>
        <p:grpSpPr>
          <a:xfrm>
            <a:off x="1884028" y="4600644"/>
            <a:ext cx="338287" cy="369332"/>
            <a:chOff x="2071540" y="3138835"/>
            <a:chExt cx="338286" cy="369332"/>
          </a:xfrm>
        </p:grpSpPr>
        <p:sp>
          <p:nvSpPr>
            <p:cNvPr id="26" name="椭圆 25">
              <a:extLst>
                <a:ext uri="{FF2B5EF4-FFF2-40B4-BE49-F238E27FC236}">
                  <a16:creationId xmlns:a16="http://schemas.microsoft.com/office/drawing/2014/main" id="{F06F663A-A381-7D4F-999A-373B4803779F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27" name="TextBox 14">
              <a:extLst>
                <a:ext uri="{FF2B5EF4-FFF2-40B4-BE49-F238E27FC236}">
                  <a16:creationId xmlns:a16="http://schemas.microsoft.com/office/drawing/2014/main" id="{179F36F0-98A3-D24A-9D5C-58281C39A784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28" name="TextBox 23">
            <a:extLst>
              <a:ext uri="{FF2B5EF4-FFF2-40B4-BE49-F238E27FC236}">
                <a16:creationId xmlns:a16="http://schemas.microsoft.com/office/drawing/2014/main" id="{133AA79D-0D91-DF41-ACE9-90A42D20ECCC}"/>
              </a:ext>
            </a:extLst>
          </p:cNvPr>
          <p:cNvSpPr txBox="1"/>
          <p:nvPr/>
        </p:nvSpPr>
        <p:spPr>
          <a:xfrm>
            <a:off x="2488403" y="253274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学术交流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32E7E9DA-CF10-9147-AEB9-5A39D0A67534}"/>
              </a:ext>
            </a:extLst>
          </p:cNvPr>
          <p:cNvSpPr txBox="1"/>
          <p:nvPr/>
        </p:nvSpPr>
        <p:spPr>
          <a:xfrm>
            <a:off x="2488403" y="3224203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专业智能学习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0" name="TextBox 23">
            <a:extLst>
              <a:ext uri="{FF2B5EF4-FFF2-40B4-BE49-F238E27FC236}">
                <a16:creationId xmlns:a16="http://schemas.microsoft.com/office/drawing/2014/main" id="{D0AE5D82-C410-2046-BCB4-730B86581253}"/>
              </a:ext>
            </a:extLst>
          </p:cNvPr>
          <p:cNvSpPr txBox="1"/>
          <p:nvPr/>
        </p:nvSpPr>
        <p:spPr>
          <a:xfrm>
            <a:off x="2488403" y="392731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社区交流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1" name="TextBox 23">
            <a:extLst>
              <a:ext uri="{FF2B5EF4-FFF2-40B4-BE49-F238E27FC236}">
                <a16:creationId xmlns:a16="http://schemas.microsoft.com/office/drawing/2014/main" id="{1C69924B-1666-C647-9C25-E811B172589E}"/>
              </a:ext>
            </a:extLst>
          </p:cNvPr>
          <p:cNvSpPr txBox="1"/>
          <p:nvPr/>
        </p:nvSpPr>
        <p:spPr>
          <a:xfrm>
            <a:off x="2488403" y="4651309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医患交流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9DCD1C1C-0186-AC4F-A3B0-A2CAFA979662}"/>
              </a:ext>
            </a:extLst>
          </p:cNvPr>
          <p:cNvGrpSpPr/>
          <p:nvPr/>
        </p:nvGrpSpPr>
        <p:grpSpPr>
          <a:xfrm>
            <a:off x="1890656" y="5296386"/>
            <a:ext cx="338287" cy="369332"/>
            <a:chOff x="2071540" y="3138835"/>
            <a:chExt cx="338286" cy="369332"/>
          </a:xfrm>
        </p:grpSpPr>
        <p:sp>
          <p:nvSpPr>
            <p:cNvPr id="33" name="椭圆 32">
              <a:extLst>
                <a:ext uri="{FF2B5EF4-FFF2-40B4-BE49-F238E27FC236}">
                  <a16:creationId xmlns:a16="http://schemas.microsoft.com/office/drawing/2014/main" id="{3E298E7A-CF2F-084B-B03E-A9356C620B99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34" name="TextBox 14">
              <a:extLst>
                <a:ext uri="{FF2B5EF4-FFF2-40B4-BE49-F238E27FC236}">
                  <a16:creationId xmlns:a16="http://schemas.microsoft.com/office/drawing/2014/main" id="{B3C72F92-15DF-CB45-AD66-E9A7C04FE26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35" name="TextBox 23">
            <a:extLst>
              <a:ext uri="{FF2B5EF4-FFF2-40B4-BE49-F238E27FC236}">
                <a16:creationId xmlns:a16="http://schemas.microsoft.com/office/drawing/2014/main" id="{C93B18E8-79B5-B542-8A2E-28F2CF021A6B}"/>
              </a:ext>
            </a:extLst>
          </p:cNvPr>
          <p:cNvSpPr txBox="1"/>
          <p:nvPr/>
        </p:nvSpPr>
        <p:spPr>
          <a:xfrm>
            <a:off x="2495031" y="534705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论坛讲座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FF84328F-F6AC-6D4F-A796-6E83B8CEC08D}"/>
              </a:ext>
            </a:extLst>
          </p:cNvPr>
          <p:cNvGrpSpPr/>
          <p:nvPr/>
        </p:nvGrpSpPr>
        <p:grpSpPr>
          <a:xfrm>
            <a:off x="6914219" y="2526635"/>
            <a:ext cx="338287" cy="369332"/>
            <a:chOff x="2071540" y="3138835"/>
            <a:chExt cx="338286" cy="369332"/>
          </a:xfrm>
        </p:grpSpPr>
        <p:sp>
          <p:nvSpPr>
            <p:cNvPr id="37" name="椭圆 36">
              <a:extLst>
                <a:ext uri="{FF2B5EF4-FFF2-40B4-BE49-F238E27FC236}">
                  <a16:creationId xmlns:a16="http://schemas.microsoft.com/office/drawing/2014/main" id="{7791EA8E-5E15-0A4A-BD9E-F648C403FF70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38" name="TextBox 14">
              <a:extLst>
                <a:ext uri="{FF2B5EF4-FFF2-40B4-BE49-F238E27FC236}">
                  <a16:creationId xmlns:a16="http://schemas.microsoft.com/office/drawing/2014/main" id="{CF8C26F9-7463-EB44-A9E0-F43F675567B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6B23A07E-E640-694B-BFE8-3910102C5840}"/>
              </a:ext>
            </a:extLst>
          </p:cNvPr>
          <p:cNvGrpSpPr/>
          <p:nvPr/>
        </p:nvGrpSpPr>
        <p:grpSpPr>
          <a:xfrm>
            <a:off x="6914219" y="3237482"/>
            <a:ext cx="338287" cy="369332"/>
            <a:chOff x="2071540" y="3138835"/>
            <a:chExt cx="338286" cy="369332"/>
          </a:xfrm>
        </p:grpSpPr>
        <p:sp>
          <p:nvSpPr>
            <p:cNvPr id="40" name="椭圆 39">
              <a:extLst>
                <a:ext uri="{FF2B5EF4-FFF2-40B4-BE49-F238E27FC236}">
                  <a16:creationId xmlns:a16="http://schemas.microsoft.com/office/drawing/2014/main" id="{BADE095F-D16B-B447-992E-22F75896880F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1" name="TextBox 14">
              <a:extLst>
                <a:ext uri="{FF2B5EF4-FFF2-40B4-BE49-F238E27FC236}">
                  <a16:creationId xmlns:a16="http://schemas.microsoft.com/office/drawing/2014/main" id="{1D2AAEA2-27AA-A246-B5AA-E960257D46B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049B1521-A4DA-FA49-9399-FEA512211BE7}"/>
              </a:ext>
            </a:extLst>
          </p:cNvPr>
          <p:cNvGrpSpPr/>
          <p:nvPr/>
        </p:nvGrpSpPr>
        <p:grpSpPr>
          <a:xfrm>
            <a:off x="6914219" y="3948327"/>
            <a:ext cx="338287" cy="369332"/>
            <a:chOff x="2071540" y="3138835"/>
            <a:chExt cx="338286" cy="369332"/>
          </a:xfrm>
        </p:grpSpPr>
        <p:sp>
          <p:nvSpPr>
            <p:cNvPr id="43" name="椭圆 42">
              <a:extLst>
                <a:ext uri="{FF2B5EF4-FFF2-40B4-BE49-F238E27FC236}">
                  <a16:creationId xmlns:a16="http://schemas.microsoft.com/office/drawing/2014/main" id="{E17B74D7-1939-DD4C-BDCB-AC224E123E8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4" name="TextBox 14">
              <a:extLst>
                <a:ext uri="{FF2B5EF4-FFF2-40B4-BE49-F238E27FC236}">
                  <a16:creationId xmlns:a16="http://schemas.microsoft.com/office/drawing/2014/main" id="{3F6180DC-2C65-564B-8ABE-EAB623FC871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A055D3FF-4AA3-E045-A16C-35492896EC69}"/>
              </a:ext>
            </a:extLst>
          </p:cNvPr>
          <p:cNvGrpSpPr/>
          <p:nvPr/>
        </p:nvGrpSpPr>
        <p:grpSpPr>
          <a:xfrm>
            <a:off x="6914219" y="4645923"/>
            <a:ext cx="338287" cy="369332"/>
            <a:chOff x="2071540" y="3138835"/>
            <a:chExt cx="338286" cy="369332"/>
          </a:xfrm>
        </p:grpSpPr>
        <p:sp>
          <p:nvSpPr>
            <p:cNvPr id="46" name="椭圆 45">
              <a:extLst>
                <a:ext uri="{FF2B5EF4-FFF2-40B4-BE49-F238E27FC236}">
                  <a16:creationId xmlns:a16="http://schemas.microsoft.com/office/drawing/2014/main" id="{23394DF1-A74A-444A-B753-BE586744DC4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47" name="TextBox 14">
              <a:extLst>
                <a:ext uri="{FF2B5EF4-FFF2-40B4-BE49-F238E27FC236}">
                  <a16:creationId xmlns:a16="http://schemas.microsoft.com/office/drawing/2014/main" id="{4992DDCD-A32E-D34A-ADE2-F682A65F425E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48" name="TextBox 23">
            <a:extLst>
              <a:ext uri="{FF2B5EF4-FFF2-40B4-BE49-F238E27FC236}">
                <a16:creationId xmlns:a16="http://schemas.microsoft.com/office/drawing/2014/main" id="{2C31B2FE-0A61-C049-8857-082E15A70F70}"/>
              </a:ext>
            </a:extLst>
          </p:cNvPr>
          <p:cNvSpPr txBox="1"/>
          <p:nvPr/>
        </p:nvSpPr>
        <p:spPr>
          <a:xfrm>
            <a:off x="7518594" y="2578027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慢病管理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49" name="TextBox 23">
            <a:extLst>
              <a:ext uri="{FF2B5EF4-FFF2-40B4-BE49-F238E27FC236}">
                <a16:creationId xmlns:a16="http://schemas.microsoft.com/office/drawing/2014/main" id="{B1CF23D4-3D4C-0642-A316-C63A61A3DE1C}"/>
              </a:ext>
            </a:extLst>
          </p:cNvPr>
          <p:cNvSpPr txBox="1"/>
          <p:nvPr/>
        </p:nvSpPr>
        <p:spPr>
          <a:xfrm>
            <a:off x="7518594" y="3269482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护理养生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0" name="TextBox 23">
            <a:extLst>
              <a:ext uri="{FF2B5EF4-FFF2-40B4-BE49-F238E27FC236}">
                <a16:creationId xmlns:a16="http://schemas.microsoft.com/office/drawing/2014/main" id="{569123B1-04D8-3D43-8931-DDA0A1DF8C86}"/>
              </a:ext>
            </a:extLst>
          </p:cNvPr>
          <p:cNvSpPr txBox="1"/>
          <p:nvPr/>
        </p:nvSpPr>
        <p:spPr>
          <a:xfrm>
            <a:off x="7518594" y="3972591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健身保健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1" name="TextBox 23">
            <a:extLst>
              <a:ext uri="{FF2B5EF4-FFF2-40B4-BE49-F238E27FC236}">
                <a16:creationId xmlns:a16="http://schemas.microsoft.com/office/drawing/2014/main" id="{656C4E31-DF9C-1443-A235-0B575EA46F85}"/>
              </a:ext>
            </a:extLst>
          </p:cNvPr>
          <p:cNvSpPr txBox="1"/>
          <p:nvPr/>
        </p:nvSpPr>
        <p:spPr>
          <a:xfrm>
            <a:off x="7518594" y="4696588"/>
            <a:ext cx="318656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疾病学习、交流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grpSp>
        <p:nvGrpSpPr>
          <p:cNvPr id="52" name="组合 51">
            <a:extLst>
              <a:ext uri="{FF2B5EF4-FFF2-40B4-BE49-F238E27FC236}">
                <a16:creationId xmlns:a16="http://schemas.microsoft.com/office/drawing/2014/main" id="{4CE7A893-7507-3E4E-A04B-9FB006B1CB45}"/>
              </a:ext>
            </a:extLst>
          </p:cNvPr>
          <p:cNvGrpSpPr/>
          <p:nvPr/>
        </p:nvGrpSpPr>
        <p:grpSpPr>
          <a:xfrm>
            <a:off x="6920847" y="5341665"/>
            <a:ext cx="338287" cy="369332"/>
            <a:chOff x="2071540" y="3138835"/>
            <a:chExt cx="338286" cy="369332"/>
          </a:xfrm>
        </p:grpSpPr>
        <p:sp>
          <p:nvSpPr>
            <p:cNvPr id="53" name="椭圆 52">
              <a:extLst>
                <a:ext uri="{FF2B5EF4-FFF2-40B4-BE49-F238E27FC236}">
                  <a16:creationId xmlns:a16="http://schemas.microsoft.com/office/drawing/2014/main" id="{F86062E7-6047-9F43-99B7-11CB354F55F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54" name="TextBox 14">
              <a:extLst>
                <a:ext uri="{FF2B5EF4-FFF2-40B4-BE49-F238E27FC236}">
                  <a16:creationId xmlns:a16="http://schemas.microsoft.com/office/drawing/2014/main" id="{274FE3B5-D3E4-444B-B0AA-A5BC3DB7F2F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5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55" name="TextBox 23">
            <a:extLst>
              <a:ext uri="{FF2B5EF4-FFF2-40B4-BE49-F238E27FC236}">
                <a16:creationId xmlns:a16="http://schemas.microsoft.com/office/drawing/2014/main" id="{85FFE99B-032C-7349-8C49-F6C7012822F3}"/>
              </a:ext>
            </a:extLst>
          </p:cNvPr>
          <p:cNvSpPr txBox="1"/>
          <p:nvPr/>
        </p:nvSpPr>
        <p:spPr>
          <a:xfrm>
            <a:off x="7525222" y="5392330"/>
            <a:ext cx="3186569" cy="548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健康评估、体检服务、健康档案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7" name="TextBox 51">
            <a:extLst>
              <a:ext uri="{FF2B5EF4-FFF2-40B4-BE49-F238E27FC236}">
                <a16:creationId xmlns:a16="http://schemas.microsoft.com/office/drawing/2014/main" id="{7CD49115-CBE8-4D4A-8200-0CF0E84CEB1E}"/>
              </a:ext>
            </a:extLst>
          </p:cNvPr>
          <p:cNvSpPr txBox="1"/>
          <p:nvPr/>
        </p:nvSpPr>
        <p:spPr>
          <a:xfrm>
            <a:off x="406086" y="244015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规模巨大的中医市场</a:t>
            </a:r>
          </a:p>
        </p:txBody>
      </p:sp>
    </p:spTree>
    <p:extLst>
      <p:ext uri="{BB962C8B-B14F-4D97-AF65-F5344CB8AC3E}">
        <p14:creationId xmlns:p14="http://schemas.microsoft.com/office/powerpoint/2010/main" val="13930005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椭圆 1">
            <a:extLst>
              <a:ext uri="{FF2B5EF4-FFF2-40B4-BE49-F238E27FC236}">
                <a16:creationId xmlns:a16="http://schemas.microsoft.com/office/drawing/2014/main" id="{A6E6E2AE-815C-6C4A-8FE1-E439313B9044}"/>
              </a:ext>
            </a:extLst>
          </p:cNvPr>
          <p:cNvSpPr/>
          <p:nvPr/>
        </p:nvSpPr>
        <p:spPr>
          <a:xfrm>
            <a:off x="5026435" y="3132654"/>
            <a:ext cx="2133600" cy="2133600"/>
          </a:xfrm>
          <a:prstGeom prst="ellipse">
            <a:avLst/>
          </a:prstGeom>
          <a:solidFill>
            <a:srgbClr val="459F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 dirty="0"/>
          </a:p>
        </p:txBody>
      </p:sp>
      <p:sp>
        <p:nvSpPr>
          <p:cNvPr id="3" name="TextBox 19">
            <a:extLst>
              <a:ext uri="{FF2B5EF4-FFF2-40B4-BE49-F238E27FC236}">
                <a16:creationId xmlns:a16="http://schemas.microsoft.com/office/drawing/2014/main" id="{12AF5D72-DF66-C247-822E-1CEF82945321}"/>
              </a:ext>
            </a:extLst>
          </p:cNvPr>
          <p:cNvSpPr txBox="1"/>
          <p:nvPr/>
        </p:nvSpPr>
        <p:spPr>
          <a:xfrm>
            <a:off x="5514844" y="3645457"/>
            <a:ext cx="115678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  <a:endParaRPr lang="en-US" altLang="zh-CN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为器 </a:t>
            </a:r>
          </a:p>
        </p:txBody>
      </p:sp>
      <p:sp>
        <p:nvSpPr>
          <p:cNvPr id="4" name="任意多边形 44">
            <a:extLst>
              <a:ext uri="{FF2B5EF4-FFF2-40B4-BE49-F238E27FC236}">
                <a16:creationId xmlns:a16="http://schemas.microsoft.com/office/drawing/2014/main" id="{57C496EF-E5BD-AC49-ABB5-FE332360EA03}"/>
              </a:ext>
            </a:extLst>
          </p:cNvPr>
          <p:cNvSpPr/>
          <p:nvPr/>
        </p:nvSpPr>
        <p:spPr>
          <a:xfrm>
            <a:off x="1030514" y="2251895"/>
            <a:ext cx="4890507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825272 h 1952352"/>
              <a:gd name="connsiteX4" fmla="*/ 5136284 w 5225694"/>
              <a:gd name="connsiteY4" fmla="*/ 838917 h 1952352"/>
              <a:gd name="connsiteX5" fmla="*/ 4126117 w 5225694"/>
              <a:gd name="connsiteY5" fmla="*/ 1849083 h 1952352"/>
              <a:gd name="connsiteX6" fmla="*/ 411570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825272"/>
                </a:lnTo>
                <a:lnTo>
                  <a:pt x="5136284" y="838917"/>
                </a:lnTo>
                <a:cubicBezTo>
                  <a:pt x="4629239" y="942674"/>
                  <a:pt x="4229874" y="1342039"/>
                  <a:pt x="4126117" y="1849083"/>
                </a:cubicBezTo>
                <a:lnTo>
                  <a:pt x="4115707" y="1952352"/>
                </a:ln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5">
            <a:extLst>
              <a:ext uri="{FF2B5EF4-FFF2-40B4-BE49-F238E27FC236}">
                <a16:creationId xmlns:a16="http://schemas.microsoft.com/office/drawing/2014/main" id="{24045B8F-C057-CD44-BA49-BF9D56B40116}"/>
              </a:ext>
            </a:extLst>
          </p:cNvPr>
          <p:cNvSpPr/>
          <p:nvPr/>
        </p:nvSpPr>
        <p:spPr>
          <a:xfrm>
            <a:off x="6265450" y="2251895"/>
            <a:ext cx="4616875" cy="1789201"/>
          </a:xfrm>
          <a:custGeom>
            <a:avLst/>
            <a:gdLst>
              <a:gd name="connsiteX0" fmla="*/ 20620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1109988 w 5225694"/>
              <a:gd name="connsiteY5" fmla="*/ 1952352 h 1952352"/>
              <a:gd name="connsiteX6" fmla="*/ 1099577 w 5225694"/>
              <a:gd name="connsiteY6" fmla="*/ 1849083 h 1952352"/>
              <a:gd name="connsiteX7" fmla="*/ 89411 w 5225694"/>
              <a:gd name="connsiteY7" fmla="*/ 838917 h 1952352"/>
              <a:gd name="connsiteX8" fmla="*/ 0 w 5225694"/>
              <a:gd name="connsiteY8" fmla="*/ 825272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1109988" y="1952352"/>
                </a:lnTo>
                <a:lnTo>
                  <a:pt x="1099577" y="1849083"/>
                </a:lnTo>
                <a:cubicBezTo>
                  <a:pt x="995821" y="1342039"/>
                  <a:pt x="596456" y="942674"/>
                  <a:pt x="89411" y="838917"/>
                </a:cubicBezTo>
                <a:lnTo>
                  <a:pt x="0" y="825272"/>
                </a:ln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任意多边形 47">
            <a:extLst>
              <a:ext uri="{FF2B5EF4-FFF2-40B4-BE49-F238E27FC236}">
                <a16:creationId xmlns:a16="http://schemas.microsoft.com/office/drawing/2014/main" id="{29C0D1E9-B59F-E243-9F3D-7796C2E684B3}"/>
              </a:ext>
            </a:extLst>
          </p:cNvPr>
          <p:cNvSpPr/>
          <p:nvPr/>
        </p:nvSpPr>
        <p:spPr>
          <a:xfrm>
            <a:off x="1030514" y="4357812"/>
            <a:ext cx="4890507" cy="1781731"/>
          </a:xfrm>
          <a:custGeom>
            <a:avLst/>
            <a:gdLst>
              <a:gd name="connsiteX0" fmla="*/ 206207 w 5225694"/>
              <a:gd name="connsiteY0" fmla="*/ 0 h 1952352"/>
              <a:gd name="connsiteX1" fmla="*/ 4115707 w 5225694"/>
              <a:gd name="connsiteY1" fmla="*/ 0 h 1952352"/>
              <a:gd name="connsiteX2" fmla="*/ 4126117 w 5225694"/>
              <a:gd name="connsiteY2" fmla="*/ 103268 h 1952352"/>
              <a:gd name="connsiteX3" fmla="*/ 5136284 w 5225694"/>
              <a:gd name="connsiteY3" fmla="*/ 1113434 h 1952352"/>
              <a:gd name="connsiteX4" fmla="*/ 5225694 w 5225694"/>
              <a:gd name="connsiteY4" fmla="*/ 1127080 h 1952352"/>
              <a:gd name="connsiteX5" fmla="*/ 5225694 w 5225694"/>
              <a:gd name="connsiteY5" fmla="*/ 1746145 h 1952352"/>
              <a:gd name="connsiteX6" fmla="*/ 5019487 w 5225694"/>
              <a:gd name="connsiteY6" fmla="*/ 1952352 h 1952352"/>
              <a:gd name="connsiteX7" fmla="*/ 206207 w 5225694"/>
              <a:gd name="connsiteY7" fmla="*/ 1952352 h 1952352"/>
              <a:gd name="connsiteX8" fmla="*/ 0 w 5225694"/>
              <a:gd name="connsiteY8" fmla="*/ 1746145 h 1952352"/>
              <a:gd name="connsiteX9" fmla="*/ 0 w 5225694"/>
              <a:gd name="connsiteY9" fmla="*/ 206207 h 1952352"/>
              <a:gd name="connsiteX10" fmla="*/ 206207 w 5225694"/>
              <a:gd name="connsiteY10" fmla="*/ 0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225694" h="1952352">
                <a:moveTo>
                  <a:pt x="206207" y="0"/>
                </a:moveTo>
                <a:lnTo>
                  <a:pt x="4115707" y="0"/>
                </a:lnTo>
                <a:lnTo>
                  <a:pt x="4126117" y="103268"/>
                </a:lnTo>
                <a:cubicBezTo>
                  <a:pt x="4229874" y="610313"/>
                  <a:pt x="4629239" y="1009678"/>
                  <a:pt x="5136284" y="1113434"/>
                </a:cubicBezTo>
                <a:lnTo>
                  <a:pt x="5225694" y="1127080"/>
                </a:ln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206207"/>
                </a:lnTo>
                <a:cubicBezTo>
                  <a:pt x="0" y="92322"/>
                  <a:pt x="92322" y="0"/>
                  <a:pt x="206207" y="0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7" name="任意多边形 46">
            <a:extLst>
              <a:ext uri="{FF2B5EF4-FFF2-40B4-BE49-F238E27FC236}">
                <a16:creationId xmlns:a16="http://schemas.microsoft.com/office/drawing/2014/main" id="{67BEC844-4449-9040-B314-3262E15EBF1D}"/>
              </a:ext>
            </a:extLst>
          </p:cNvPr>
          <p:cNvSpPr/>
          <p:nvPr/>
        </p:nvSpPr>
        <p:spPr>
          <a:xfrm>
            <a:off x="6265450" y="4357812"/>
            <a:ext cx="4616875" cy="1781731"/>
          </a:xfrm>
          <a:custGeom>
            <a:avLst/>
            <a:gdLst>
              <a:gd name="connsiteX0" fmla="*/ 1109987 w 5225694"/>
              <a:gd name="connsiteY0" fmla="*/ 0 h 1952352"/>
              <a:gd name="connsiteX1" fmla="*/ 5019487 w 5225694"/>
              <a:gd name="connsiteY1" fmla="*/ 0 h 1952352"/>
              <a:gd name="connsiteX2" fmla="*/ 5225694 w 5225694"/>
              <a:gd name="connsiteY2" fmla="*/ 206207 h 1952352"/>
              <a:gd name="connsiteX3" fmla="*/ 5225694 w 5225694"/>
              <a:gd name="connsiteY3" fmla="*/ 1746145 h 1952352"/>
              <a:gd name="connsiteX4" fmla="*/ 5019487 w 5225694"/>
              <a:gd name="connsiteY4" fmla="*/ 1952352 h 1952352"/>
              <a:gd name="connsiteX5" fmla="*/ 206207 w 5225694"/>
              <a:gd name="connsiteY5" fmla="*/ 1952352 h 1952352"/>
              <a:gd name="connsiteX6" fmla="*/ 0 w 5225694"/>
              <a:gd name="connsiteY6" fmla="*/ 1746145 h 1952352"/>
              <a:gd name="connsiteX7" fmla="*/ 0 w 5225694"/>
              <a:gd name="connsiteY7" fmla="*/ 1127080 h 1952352"/>
              <a:gd name="connsiteX8" fmla="*/ 89411 w 5225694"/>
              <a:gd name="connsiteY8" fmla="*/ 1113434 h 1952352"/>
              <a:gd name="connsiteX9" fmla="*/ 1099577 w 5225694"/>
              <a:gd name="connsiteY9" fmla="*/ 103268 h 195235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5225694" h="1952352">
                <a:moveTo>
                  <a:pt x="1109987" y="0"/>
                </a:moveTo>
                <a:lnTo>
                  <a:pt x="5019487" y="0"/>
                </a:lnTo>
                <a:cubicBezTo>
                  <a:pt x="5133372" y="0"/>
                  <a:pt x="5225694" y="92322"/>
                  <a:pt x="5225694" y="206207"/>
                </a:cubicBezTo>
                <a:lnTo>
                  <a:pt x="5225694" y="1746145"/>
                </a:lnTo>
                <a:cubicBezTo>
                  <a:pt x="5225694" y="1860030"/>
                  <a:pt x="5133372" y="1952352"/>
                  <a:pt x="5019487" y="1952352"/>
                </a:cubicBezTo>
                <a:lnTo>
                  <a:pt x="206207" y="1952352"/>
                </a:lnTo>
                <a:cubicBezTo>
                  <a:pt x="92322" y="1952352"/>
                  <a:pt x="0" y="1860030"/>
                  <a:pt x="0" y="1746145"/>
                </a:cubicBezTo>
                <a:lnTo>
                  <a:pt x="0" y="1127080"/>
                </a:lnTo>
                <a:lnTo>
                  <a:pt x="89411" y="1113434"/>
                </a:lnTo>
                <a:cubicBezTo>
                  <a:pt x="596456" y="1009678"/>
                  <a:pt x="995821" y="610313"/>
                  <a:pt x="1099577" y="103268"/>
                </a:cubicBezTo>
                <a:close/>
              </a:path>
            </a:pathLst>
          </a:cu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8" name="TextBox 29">
            <a:extLst>
              <a:ext uri="{FF2B5EF4-FFF2-40B4-BE49-F238E27FC236}">
                <a16:creationId xmlns:a16="http://schemas.microsoft.com/office/drawing/2014/main" id="{7EFC5BF2-8A3D-664C-A957-99F0D42EB00A}"/>
              </a:ext>
            </a:extLst>
          </p:cNvPr>
          <p:cNvSpPr txBox="1"/>
          <p:nvPr/>
        </p:nvSpPr>
        <p:spPr>
          <a:xfrm>
            <a:off x="1355821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" name="TextBox 30">
            <a:extLst>
              <a:ext uri="{FF2B5EF4-FFF2-40B4-BE49-F238E27FC236}">
                <a16:creationId xmlns:a16="http://schemas.microsoft.com/office/drawing/2014/main" id="{1DA62D6F-6084-064B-9D58-B41B5376C348}"/>
              </a:ext>
            </a:extLst>
          </p:cNvPr>
          <p:cNvSpPr txBox="1"/>
          <p:nvPr/>
        </p:nvSpPr>
        <p:spPr>
          <a:xfrm>
            <a:off x="1355821" y="2523769"/>
            <a:ext cx="414691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智能化中医学习系统</a:t>
            </a:r>
            <a:endParaRPr lang="en-US" altLang="zh-CN" sz="2800" b="1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" name="TextBox 29">
            <a:extLst>
              <a:ext uri="{FF2B5EF4-FFF2-40B4-BE49-F238E27FC236}">
                <a16:creationId xmlns:a16="http://schemas.microsoft.com/office/drawing/2014/main" id="{D32B421C-9970-2540-92A8-DE6B8D0633A4}"/>
              </a:ext>
            </a:extLst>
          </p:cNvPr>
          <p:cNvSpPr txBox="1"/>
          <p:nvPr/>
        </p:nvSpPr>
        <p:spPr>
          <a:xfrm>
            <a:off x="7374719" y="3150228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" name="TextBox 30">
            <a:extLst>
              <a:ext uri="{FF2B5EF4-FFF2-40B4-BE49-F238E27FC236}">
                <a16:creationId xmlns:a16="http://schemas.microsoft.com/office/drawing/2014/main" id="{5716A1D4-DDD7-7842-A125-A6E2B75139F9}"/>
              </a:ext>
            </a:extLst>
          </p:cNvPr>
          <p:cNvSpPr txBox="1"/>
          <p:nvPr/>
        </p:nvSpPr>
        <p:spPr>
          <a:xfrm>
            <a:off x="7374716" y="2523769"/>
            <a:ext cx="2744897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智能化中医设备</a:t>
            </a:r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FCA9B8FC-CD87-A148-BB0E-8B71E6822997}"/>
              </a:ext>
            </a:extLst>
          </p:cNvPr>
          <p:cNvSpPr txBox="1"/>
          <p:nvPr/>
        </p:nvSpPr>
        <p:spPr>
          <a:xfrm>
            <a:off x="1355821" y="5310136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DEB372B9-AEA8-3242-BE90-CCCF9D910546}"/>
              </a:ext>
            </a:extLst>
          </p:cNvPr>
          <p:cNvSpPr txBox="1"/>
          <p:nvPr/>
        </p:nvSpPr>
        <p:spPr>
          <a:xfrm>
            <a:off x="1355821" y="4683677"/>
            <a:ext cx="324726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智慧化辅助诊疗系统</a:t>
            </a:r>
          </a:p>
        </p:txBody>
      </p:sp>
      <p:sp>
        <p:nvSpPr>
          <p:cNvPr id="14" name="TextBox 29">
            <a:extLst>
              <a:ext uri="{FF2B5EF4-FFF2-40B4-BE49-F238E27FC236}">
                <a16:creationId xmlns:a16="http://schemas.microsoft.com/office/drawing/2014/main" id="{304A802A-9F30-C344-8AD3-AFFDC5CBA7C9}"/>
              </a:ext>
            </a:extLst>
          </p:cNvPr>
          <p:cNvSpPr txBox="1"/>
          <p:nvPr/>
        </p:nvSpPr>
        <p:spPr>
          <a:xfrm>
            <a:off x="7374719" y="5313165"/>
            <a:ext cx="3312368" cy="24115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智慧中医药房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5" name="TextBox 30">
            <a:extLst>
              <a:ext uri="{FF2B5EF4-FFF2-40B4-BE49-F238E27FC236}">
                <a16:creationId xmlns:a16="http://schemas.microsoft.com/office/drawing/2014/main" id="{11402BAA-38EC-9841-AD86-0A5F8FEBF95C}"/>
              </a:ext>
            </a:extLst>
          </p:cNvPr>
          <p:cNvSpPr txBox="1"/>
          <p:nvPr/>
        </p:nvSpPr>
        <p:spPr>
          <a:xfrm>
            <a:off x="7374717" y="4686706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智慧中药房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56CEEDE1-9D7E-784F-9CB7-48EB04E8CE62}"/>
              </a:ext>
            </a:extLst>
          </p:cNvPr>
          <p:cNvSpPr txBox="1"/>
          <p:nvPr/>
        </p:nvSpPr>
        <p:spPr>
          <a:xfrm>
            <a:off x="908877" y="1044697"/>
            <a:ext cx="9973448" cy="7246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互联网、大数据、人工智能成为颠覆各个产业的技术力量，中医药产业也在本次技术浪潮的冲击下，发生了革命性的变化</a:t>
            </a:r>
          </a:p>
        </p:txBody>
      </p:sp>
      <p:sp>
        <p:nvSpPr>
          <p:cNvPr id="18" name="TextBox 51">
            <a:extLst>
              <a:ext uri="{FF2B5EF4-FFF2-40B4-BE49-F238E27FC236}">
                <a16:creationId xmlns:a16="http://schemas.microsoft.com/office/drawing/2014/main" id="{B971D6CF-EBFD-AA45-BBD8-D99612969977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技术环境</a:t>
            </a:r>
          </a:p>
        </p:txBody>
      </p:sp>
    </p:spTree>
    <p:extLst>
      <p:ext uri="{BB962C8B-B14F-4D97-AF65-F5344CB8AC3E}">
        <p14:creationId xmlns:p14="http://schemas.microsoft.com/office/powerpoint/2010/main" val="31065698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1E607140-B4C5-7646-8E3E-2D192AF4E314}"/>
              </a:ext>
            </a:extLst>
          </p:cNvPr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AFDF8CB7-4436-A14A-A96D-531FDD393F31}"/>
              </a:ext>
            </a:extLst>
          </p:cNvPr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44BFF157-C9C6-0C49-9330-32F9722A1560}"/>
              </a:ext>
            </a:extLst>
          </p:cNvPr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096D679C-24E6-0544-B353-997FD2F15A9D}"/>
              </a:ext>
            </a:extLst>
          </p:cNvPr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B7E68F68-6062-9549-BCCB-F65C08FCF301}"/>
              </a:ext>
            </a:extLst>
          </p:cNvPr>
          <p:cNvSpPr txBox="1"/>
          <p:nvPr/>
        </p:nvSpPr>
        <p:spPr>
          <a:xfrm>
            <a:off x="1593349" y="2667298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中医知识传承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平台赋能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辅助诊断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自主诊断</a:t>
            </a:r>
            <a:endParaRPr lang="en-US" altLang="zh-CN" sz="1600" dirty="0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AF3F0FC6-9741-FA42-8422-D0E1232EA0D5}"/>
              </a:ext>
            </a:extLst>
          </p:cNvPr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9C57C683-B800-294A-B5D2-47B35BC499C7}"/>
              </a:ext>
            </a:extLst>
          </p:cNvPr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578885F6-914C-7C4D-B8A5-E60E961F7771}"/>
              </a:ext>
            </a:extLst>
          </p:cNvPr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65DF914C-4312-C24B-8238-3F23C4F1666E}"/>
              </a:ext>
            </a:extLst>
          </p:cNvPr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C731D3D4-D768-6847-8653-6F41A966C2B9}"/>
              </a:ext>
            </a:extLst>
          </p:cNvPr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C5C07315-05D9-BF40-AC8D-F19BE02B7339}"/>
              </a:ext>
            </a:extLst>
          </p:cNvPr>
          <p:cNvSpPr txBox="1"/>
          <p:nvPr/>
        </p:nvSpPr>
        <p:spPr>
          <a:xfrm>
            <a:off x="5258833" y="2667297"/>
            <a:ext cx="1766347" cy="14030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医患精准匹配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中医社区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中医大数据入口</a:t>
            </a:r>
            <a:endParaRPr lang="en-US" altLang="zh-CN" sz="16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5AD9D321-FB2F-8142-967C-319F3546BAE2}"/>
              </a:ext>
            </a:extLst>
          </p:cNvPr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0ECFC764-3283-2B47-AB0D-3BB579630B7F}"/>
              </a:ext>
            </a:extLst>
          </p:cNvPr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C4A03D1D-3F08-EA4E-BD9F-358F22B15914}"/>
              </a:ext>
            </a:extLst>
          </p:cNvPr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F2341076-CD7A-6841-BAA3-7F35281F40C9}"/>
              </a:ext>
            </a:extLst>
          </p:cNvPr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EC84CD58-746D-314F-8E15-B48FC7F30959}"/>
              </a:ext>
            </a:extLst>
          </p:cNvPr>
          <p:cNvSpPr txBox="1"/>
          <p:nvPr/>
        </p:nvSpPr>
        <p:spPr>
          <a:xfrm>
            <a:off x="8919328" y="2667297"/>
            <a:ext cx="1766347" cy="2387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预防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保健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治疗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康复</a:t>
            </a:r>
            <a:endParaRPr lang="en-US" altLang="zh-CN" sz="1600" dirty="0"/>
          </a:p>
          <a:p>
            <a:pPr>
              <a:lnSpc>
                <a:spcPct val="200000"/>
              </a:lnSpc>
            </a:pPr>
            <a:r>
              <a:rPr lang="zh-CN" altLang="en-US" sz="1600" dirty="0"/>
              <a:t>养老养生</a:t>
            </a:r>
            <a:endParaRPr lang="en-US" altLang="zh-CN" sz="1600" dirty="0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2DE4A050-F44B-5841-98CE-9AEEBACA2505}"/>
              </a:ext>
            </a:extLst>
          </p:cNvPr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A8108B73-BB01-A74D-8019-E6995FAB31BE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6A27F71-A7D5-2F4B-A0C6-EEBD8C6B62FC}"/>
              </a:ext>
            </a:extLst>
          </p:cNvPr>
          <p:cNvSpPr txBox="1"/>
          <p:nvPr/>
        </p:nvSpPr>
        <p:spPr>
          <a:xfrm>
            <a:off x="3487698" y="5556606"/>
            <a:ext cx="6106875" cy="32060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sz="2400" dirty="0">
                <a:solidFill>
                  <a:schemeClr val="bg1"/>
                </a:solidFill>
              </a:rPr>
              <a:t>基于专病专科的医患精准匹配形成核心交易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BC40EDE6-0D41-B54A-BB85-563B3469D5D0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11B7F347-D077-0F4D-805E-CF473C457AC2}"/>
              </a:ext>
            </a:extLst>
          </p:cNvPr>
          <p:cNvSpPr/>
          <p:nvPr/>
        </p:nvSpPr>
        <p:spPr>
          <a:xfrm>
            <a:off x="1364665" y="435613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EC35EF67-7E33-BB43-83A1-451055250FDC}"/>
              </a:ext>
            </a:extLst>
          </p:cNvPr>
          <p:cNvSpPr/>
          <p:nvPr/>
        </p:nvSpPr>
        <p:spPr>
          <a:xfrm>
            <a:off x="13646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7FD435E5-48D5-FF44-8669-0563B0D68541}"/>
              </a:ext>
            </a:extLst>
          </p:cNvPr>
          <p:cNvSpPr/>
          <p:nvPr/>
        </p:nvSpPr>
        <p:spPr>
          <a:xfrm>
            <a:off x="13646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id="{3CA57E5A-F71B-914D-B9DB-DC8A9C15D2CA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D4FB3472-E33E-9649-B261-FCC066F9EF8B}"/>
              </a:ext>
            </a:extLst>
          </p:cNvPr>
          <p:cNvSpPr/>
          <p:nvPr/>
        </p:nvSpPr>
        <p:spPr>
          <a:xfrm>
            <a:off x="5022265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87F971E7-DE02-1649-9415-CB088357BE55}"/>
              </a:ext>
            </a:extLst>
          </p:cNvPr>
          <p:cNvSpPr/>
          <p:nvPr/>
        </p:nvSpPr>
        <p:spPr>
          <a:xfrm>
            <a:off x="5022265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32E4B1FD-CFBE-0A4B-8A0C-6A3E9D414F1C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id="{823D8A78-055F-A941-A9D3-ADE6AF99C4BF}"/>
              </a:ext>
            </a:extLst>
          </p:cNvPr>
          <p:cNvSpPr/>
          <p:nvPr/>
        </p:nvSpPr>
        <p:spPr>
          <a:xfrm>
            <a:off x="8636322" y="3390116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47D5126-7E29-D246-9AB0-D062452368BE}"/>
              </a:ext>
            </a:extLst>
          </p:cNvPr>
          <p:cNvSpPr/>
          <p:nvPr/>
        </p:nvSpPr>
        <p:spPr>
          <a:xfrm>
            <a:off x="8636322" y="3884187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47D279ED-F3FB-4449-B634-D7D94C1C4BC0}"/>
              </a:ext>
            </a:extLst>
          </p:cNvPr>
          <p:cNvSpPr/>
          <p:nvPr/>
        </p:nvSpPr>
        <p:spPr>
          <a:xfrm>
            <a:off x="8636322" y="434300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id="{440E2993-E02C-A248-806B-75FFD8A19C87}"/>
              </a:ext>
            </a:extLst>
          </p:cNvPr>
          <p:cNvSpPr/>
          <p:nvPr/>
        </p:nvSpPr>
        <p:spPr>
          <a:xfrm>
            <a:off x="8636322" y="484444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4" name="TextBox 30">
            <a:extLst>
              <a:ext uri="{FF2B5EF4-FFF2-40B4-BE49-F238E27FC236}">
                <a16:creationId xmlns:a16="http://schemas.microsoft.com/office/drawing/2014/main" id="{ECB06C3A-E539-A242-83E9-F208CB0BBB7D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  <p:sp>
        <p:nvSpPr>
          <p:cNvPr id="35" name="TextBox 51">
            <a:extLst>
              <a:ext uri="{FF2B5EF4-FFF2-40B4-BE49-F238E27FC236}">
                <a16:creationId xmlns:a16="http://schemas.microsoft.com/office/drawing/2014/main" id="{AE6F1ACE-A55D-8249-84E0-DAF547C64712}"/>
              </a:ext>
            </a:extLst>
          </p:cNvPr>
          <p:cNvSpPr txBox="1"/>
          <p:nvPr/>
        </p:nvSpPr>
        <p:spPr>
          <a:xfrm>
            <a:off x="406086" y="244015"/>
            <a:ext cx="15696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辅仁战略布局</a:t>
            </a:r>
          </a:p>
        </p:txBody>
      </p:sp>
    </p:spTree>
    <p:extLst>
      <p:ext uri="{BB962C8B-B14F-4D97-AF65-F5344CB8AC3E}">
        <p14:creationId xmlns:p14="http://schemas.microsoft.com/office/powerpoint/2010/main" val="249855204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>
            <a:extLst>
              <a:ext uri="{FF2B5EF4-FFF2-40B4-BE49-F238E27FC236}">
                <a16:creationId xmlns:a16="http://schemas.microsoft.com/office/drawing/2014/main" id="{2CEA2265-4033-FC45-BAFD-D1E0498208DE}"/>
              </a:ext>
            </a:extLst>
          </p:cNvPr>
          <p:cNvSpPr/>
          <p:nvPr/>
        </p:nvSpPr>
        <p:spPr>
          <a:xfrm>
            <a:off x="859467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平行四边形 2">
            <a:extLst>
              <a:ext uri="{FF2B5EF4-FFF2-40B4-BE49-F238E27FC236}">
                <a16:creationId xmlns:a16="http://schemas.microsoft.com/office/drawing/2014/main" id="{8B5C334B-EBE2-1B4D-8022-149902D4ED35}"/>
              </a:ext>
            </a:extLst>
          </p:cNvPr>
          <p:cNvSpPr/>
          <p:nvPr/>
        </p:nvSpPr>
        <p:spPr>
          <a:xfrm rot="16200000" flipH="1">
            <a:off x="463718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平行四边形 3">
            <a:extLst>
              <a:ext uri="{FF2B5EF4-FFF2-40B4-BE49-F238E27FC236}">
                <a16:creationId xmlns:a16="http://schemas.microsoft.com/office/drawing/2014/main" id="{D379BBE1-4B07-0442-9CD2-F7A5B11D7C1B}"/>
              </a:ext>
            </a:extLst>
          </p:cNvPr>
          <p:cNvSpPr/>
          <p:nvPr/>
        </p:nvSpPr>
        <p:spPr>
          <a:xfrm rot="5400000">
            <a:off x="3800127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DB5D9B0C-AA8A-AF44-9477-96DB45260AC8}"/>
              </a:ext>
            </a:extLst>
          </p:cNvPr>
          <p:cNvSpPr/>
          <p:nvPr/>
        </p:nvSpPr>
        <p:spPr>
          <a:xfrm>
            <a:off x="707944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6" name="TextBox 29">
            <a:extLst>
              <a:ext uri="{FF2B5EF4-FFF2-40B4-BE49-F238E27FC236}">
                <a16:creationId xmlns:a16="http://schemas.microsoft.com/office/drawing/2014/main" id="{304E9F39-048F-8746-897F-9A5B6610F9CB}"/>
              </a:ext>
            </a:extLst>
          </p:cNvPr>
          <p:cNvSpPr txBox="1"/>
          <p:nvPr/>
        </p:nvSpPr>
        <p:spPr>
          <a:xfrm>
            <a:off x="1593349" y="2667298"/>
            <a:ext cx="1766347" cy="79675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平台成长到与市场、企业同等重要的位置</a:t>
            </a:r>
            <a:endParaRPr lang="en-US" altLang="zh-CN" sz="1600" dirty="0"/>
          </a:p>
        </p:txBody>
      </p:sp>
      <p:sp>
        <p:nvSpPr>
          <p:cNvPr id="7" name="TextBox 30">
            <a:extLst>
              <a:ext uri="{FF2B5EF4-FFF2-40B4-BE49-F238E27FC236}">
                <a16:creationId xmlns:a16="http://schemas.microsoft.com/office/drawing/2014/main" id="{81E823C9-4F52-FA45-8D7E-C2D95BCB0CC3}"/>
              </a:ext>
            </a:extLst>
          </p:cNvPr>
          <p:cNvSpPr txBox="1"/>
          <p:nvPr/>
        </p:nvSpPr>
        <p:spPr>
          <a:xfrm>
            <a:off x="1109825" y="1903040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</a:t>
            </a:r>
            <a:r>
              <a:rPr lang="en-US" altLang="zh-CN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AI</a:t>
            </a:r>
            <a:endParaRPr lang="zh-CN" altLang="en-US" sz="2400" b="1" strike="sngStrike" dirty="0">
              <a:solidFill>
                <a:schemeClr val="bg1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8" name="圆角矩形 7">
            <a:extLst>
              <a:ext uri="{FF2B5EF4-FFF2-40B4-BE49-F238E27FC236}">
                <a16:creationId xmlns:a16="http://schemas.microsoft.com/office/drawing/2014/main" id="{7D1D53B5-63BE-5444-9073-440B6BB6F971}"/>
              </a:ext>
            </a:extLst>
          </p:cNvPr>
          <p:cNvSpPr/>
          <p:nvPr/>
        </p:nvSpPr>
        <p:spPr>
          <a:xfrm>
            <a:off x="4524951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9" name="平行四边形 8">
            <a:extLst>
              <a:ext uri="{FF2B5EF4-FFF2-40B4-BE49-F238E27FC236}">
                <a16:creationId xmlns:a16="http://schemas.microsoft.com/office/drawing/2014/main" id="{EB52B946-AB02-2445-BCA4-EC9E37DA8434}"/>
              </a:ext>
            </a:extLst>
          </p:cNvPr>
          <p:cNvSpPr/>
          <p:nvPr/>
        </p:nvSpPr>
        <p:spPr>
          <a:xfrm rot="16200000" flipH="1">
            <a:off x="4129202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0" name="平行四边形 9">
            <a:extLst>
              <a:ext uri="{FF2B5EF4-FFF2-40B4-BE49-F238E27FC236}">
                <a16:creationId xmlns:a16="http://schemas.microsoft.com/office/drawing/2014/main" id="{1125BF07-550D-8D4B-9B94-518A21E89E54}"/>
              </a:ext>
            </a:extLst>
          </p:cNvPr>
          <p:cNvSpPr/>
          <p:nvPr/>
        </p:nvSpPr>
        <p:spPr>
          <a:xfrm rot="5400000">
            <a:off x="7465611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4DC5A15B-BBBF-F544-8267-CC8F747FACE9}"/>
              </a:ext>
            </a:extLst>
          </p:cNvPr>
          <p:cNvSpPr/>
          <p:nvPr/>
        </p:nvSpPr>
        <p:spPr>
          <a:xfrm>
            <a:off x="4373428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2" name="TextBox 29">
            <a:extLst>
              <a:ext uri="{FF2B5EF4-FFF2-40B4-BE49-F238E27FC236}">
                <a16:creationId xmlns:a16="http://schemas.microsoft.com/office/drawing/2014/main" id="{6E7B6095-4052-EE48-BCEE-0F7BB08D9377}"/>
              </a:ext>
            </a:extLst>
          </p:cNvPr>
          <p:cNvSpPr txBox="1"/>
          <p:nvPr/>
        </p:nvSpPr>
        <p:spPr>
          <a:xfrm>
            <a:off x="5258833" y="2667297"/>
            <a:ext cx="1766347" cy="12276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整个社会中的主导公司形态从产品型公司转向平台型公司</a:t>
            </a:r>
            <a:endParaRPr lang="en-US" altLang="zh-CN" sz="1600" dirty="0"/>
          </a:p>
        </p:txBody>
      </p:sp>
      <p:sp>
        <p:nvSpPr>
          <p:cNvPr id="13" name="圆角矩形 12">
            <a:extLst>
              <a:ext uri="{FF2B5EF4-FFF2-40B4-BE49-F238E27FC236}">
                <a16:creationId xmlns:a16="http://schemas.microsoft.com/office/drawing/2014/main" id="{46424ADD-92D9-A249-A9D8-71F11A7822C1}"/>
              </a:ext>
            </a:extLst>
          </p:cNvPr>
          <p:cNvSpPr/>
          <p:nvPr/>
        </p:nvSpPr>
        <p:spPr>
          <a:xfrm>
            <a:off x="8185445" y="1412776"/>
            <a:ext cx="3181956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4" name="平行四边形 13">
            <a:extLst>
              <a:ext uri="{FF2B5EF4-FFF2-40B4-BE49-F238E27FC236}">
                <a16:creationId xmlns:a16="http://schemas.microsoft.com/office/drawing/2014/main" id="{6780DA9B-9CF1-0A40-AA22-2CD26CFD5BA6}"/>
              </a:ext>
            </a:extLst>
          </p:cNvPr>
          <p:cNvSpPr/>
          <p:nvPr/>
        </p:nvSpPr>
        <p:spPr>
          <a:xfrm rot="16200000" flipH="1">
            <a:off x="7789695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5" name="平行四边形 14">
            <a:extLst>
              <a:ext uri="{FF2B5EF4-FFF2-40B4-BE49-F238E27FC236}">
                <a16:creationId xmlns:a16="http://schemas.microsoft.com/office/drawing/2014/main" id="{8389087D-8F4B-DD41-B05E-B720429A473D}"/>
              </a:ext>
            </a:extLst>
          </p:cNvPr>
          <p:cNvSpPr/>
          <p:nvPr/>
        </p:nvSpPr>
        <p:spPr>
          <a:xfrm rot="5400000">
            <a:off x="11126106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4D63319-0505-7649-88EB-CBD2AC02617F}"/>
              </a:ext>
            </a:extLst>
          </p:cNvPr>
          <p:cNvSpPr/>
          <p:nvPr/>
        </p:nvSpPr>
        <p:spPr>
          <a:xfrm>
            <a:off x="8033923" y="1833796"/>
            <a:ext cx="34850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TextBox 29">
            <a:extLst>
              <a:ext uri="{FF2B5EF4-FFF2-40B4-BE49-F238E27FC236}">
                <a16:creationId xmlns:a16="http://schemas.microsoft.com/office/drawing/2014/main" id="{762D1E3A-9266-9848-86A1-266F0243E6FE}"/>
              </a:ext>
            </a:extLst>
          </p:cNvPr>
          <p:cNvSpPr txBox="1"/>
          <p:nvPr/>
        </p:nvSpPr>
        <p:spPr>
          <a:xfrm>
            <a:off x="8919328" y="2667297"/>
            <a:ext cx="1766347" cy="165853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dirty="0"/>
              <a:t>技术驱动的互联网平台成为经济、社会与生活中新的资源配置与组织方式。</a:t>
            </a:r>
            <a:endParaRPr lang="en-US" altLang="zh-CN" sz="1600" dirty="0"/>
          </a:p>
        </p:txBody>
      </p:sp>
      <p:sp>
        <p:nvSpPr>
          <p:cNvPr id="18" name="TextBox 30">
            <a:extLst>
              <a:ext uri="{FF2B5EF4-FFF2-40B4-BE49-F238E27FC236}">
                <a16:creationId xmlns:a16="http://schemas.microsoft.com/office/drawing/2014/main" id="{A08ED273-A06A-B043-9A29-D5B62EEB3A93}"/>
              </a:ext>
            </a:extLst>
          </p:cNvPr>
          <p:cNvSpPr txBox="1"/>
          <p:nvPr/>
        </p:nvSpPr>
        <p:spPr>
          <a:xfrm>
            <a:off x="8479345" y="1903040"/>
            <a:ext cx="2681243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大健康管理</a:t>
            </a:r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1652587C-C720-B246-8580-8C080FBDF589}"/>
              </a:ext>
            </a:extLst>
          </p:cNvPr>
          <p:cNvSpPr/>
          <p:nvPr/>
        </p:nvSpPr>
        <p:spPr>
          <a:xfrm>
            <a:off x="917713" y="5355151"/>
            <a:ext cx="1041482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C015B89F-1144-8846-A278-739EB1B40C31}"/>
              </a:ext>
            </a:extLst>
          </p:cNvPr>
          <p:cNvSpPr txBox="1"/>
          <p:nvPr/>
        </p:nvSpPr>
        <p:spPr>
          <a:xfrm>
            <a:off x="3478820" y="5440025"/>
            <a:ext cx="6106875" cy="6037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dirty="0"/>
              <a:t>互联网平台连接人们的线上线下生活，由平台企业演化出平台生态或平台经济已是大势所趋。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728EE93E-FA83-BF4E-B31E-7637F666BA1E}"/>
              </a:ext>
            </a:extLst>
          </p:cNvPr>
          <p:cNvSpPr/>
          <p:nvPr/>
        </p:nvSpPr>
        <p:spPr>
          <a:xfrm>
            <a:off x="13646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99591025-5D2B-DE40-83F5-77B0BC5D35DC}"/>
              </a:ext>
            </a:extLst>
          </p:cNvPr>
          <p:cNvSpPr/>
          <p:nvPr/>
        </p:nvSpPr>
        <p:spPr>
          <a:xfrm>
            <a:off x="5022265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98B56D3B-5AB6-2840-9BF3-34A4910376C8}"/>
              </a:ext>
            </a:extLst>
          </p:cNvPr>
          <p:cNvSpPr/>
          <p:nvPr/>
        </p:nvSpPr>
        <p:spPr>
          <a:xfrm>
            <a:off x="8636322" y="288867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1950C9AB-C9C4-D148-941D-978286A9242C}"/>
              </a:ext>
            </a:extLst>
          </p:cNvPr>
          <p:cNvSpPr txBox="1"/>
          <p:nvPr/>
        </p:nvSpPr>
        <p:spPr>
          <a:xfrm>
            <a:off x="4774188" y="187691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strike="sngStrike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中医共享平台</a:t>
            </a:r>
          </a:p>
        </p:txBody>
      </p:sp>
      <p:sp>
        <p:nvSpPr>
          <p:cNvPr id="26" name="TextBox 51">
            <a:extLst>
              <a:ext uri="{FF2B5EF4-FFF2-40B4-BE49-F238E27FC236}">
                <a16:creationId xmlns:a16="http://schemas.microsoft.com/office/drawing/2014/main" id="{6AD489AE-16FC-FC41-8E4C-C6B9F260D67D}"/>
              </a:ext>
            </a:extLst>
          </p:cNvPr>
          <p:cNvSpPr txBox="1"/>
          <p:nvPr/>
        </p:nvSpPr>
        <p:spPr>
          <a:xfrm>
            <a:off x="406086" y="244015"/>
            <a:ext cx="2954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互联网平台的三个重要特征</a:t>
            </a:r>
          </a:p>
        </p:txBody>
      </p:sp>
    </p:spTree>
    <p:extLst>
      <p:ext uri="{BB962C8B-B14F-4D97-AF65-F5344CB8AC3E}">
        <p14:creationId xmlns:p14="http://schemas.microsoft.com/office/powerpoint/2010/main" val="134329590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B903817B-A487-0044-B3C6-E27DA39037A2}"/>
              </a:ext>
            </a:extLst>
          </p:cNvPr>
          <p:cNvGrpSpPr/>
          <p:nvPr/>
        </p:nvGrpSpPr>
        <p:grpSpPr>
          <a:xfrm>
            <a:off x="300541" y="1412776"/>
            <a:ext cx="2826981" cy="4896544"/>
            <a:chOff x="707944" y="1412776"/>
            <a:chExt cx="2826981" cy="4896544"/>
          </a:xfrm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7CF82C3F-D9A2-7F4D-8902-9290E43BDF4B}"/>
                </a:ext>
              </a:extLst>
            </p:cNvPr>
            <p:cNvSpPr/>
            <p:nvPr/>
          </p:nvSpPr>
          <p:spPr>
            <a:xfrm>
              <a:off x="859467" y="1412776"/>
              <a:ext cx="2520000" cy="4896544"/>
            </a:xfrm>
            <a:prstGeom prst="roundRect">
              <a:avLst>
                <a:gd name="adj" fmla="val 4909"/>
              </a:avLst>
            </a:prstGeom>
            <a:noFill/>
            <a:ln w="127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5" name="平行四边形 4">
              <a:extLst>
                <a:ext uri="{FF2B5EF4-FFF2-40B4-BE49-F238E27FC236}">
                  <a16:creationId xmlns:a16="http://schemas.microsoft.com/office/drawing/2014/main" id="{23FC351F-C913-6D4C-988A-AFB7B2F9D9A2}"/>
                </a:ext>
              </a:extLst>
            </p:cNvPr>
            <p:cNvSpPr/>
            <p:nvPr/>
          </p:nvSpPr>
          <p:spPr>
            <a:xfrm rot="16200000" flipH="1">
              <a:off x="471868" y="1936346"/>
              <a:ext cx="637044" cy="148589"/>
            </a:xfrm>
            <a:prstGeom prst="parallelogram">
              <a:avLst>
                <a:gd name="adj" fmla="val 8910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6" name="平行四边形 5">
              <a:extLst>
                <a:ext uri="{FF2B5EF4-FFF2-40B4-BE49-F238E27FC236}">
                  <a16:creationId xmlns:a16="http://schemas.microsoft.com/office/drawing/2014/main" id="{70A34131-9321-604E-92D5-F402962B2F70}"/>
                </a:ext>
              </a:extLst>
            </p:cNvPr>
            <p:cNvSpPr/>
            <p:nvPr/>
          </p:nvSpPr>
          <p:spPr>
            <a:xfrm rot="5400000">
              <a:off x="3142108" y="1940181"/>
              <a:ext cx="637044" cy="148589"/>
            </a:xfrm>
            <a:prstGeom prst="parallelogram">
              <a:avLst>
                <a:gd name="adj" fmla="val 89101"/>
              </a:avLst>
            </a:prstGeom>
            <a:solidFill>
              <a:schemeClr val="accent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7" name="矩形 6">
              <a:extLst>
                <a:ext uri="{FF2B5EF4-FFF2-40B4-BE49-F238E27FC236}">
                  <a16:creationId xmlns:a16="http://schemas.microsoft.com/office/drawing/2014/main" id="{8062036C-BB48-9F42-B2A2-7387C0E3291D}"/>
                </a:ext>
              </a:extLst>
            </p:cNvPr>
            <p:cNvSpPr/>
            <p:nvPr/>
          </p:nvSpPr>
          <p:spPr>
            <a:xfrm>
              <a:off x="707944" y="1833796"/>
              <a:ext cx="2826981" cy="504056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TextBox 29">
              <a:extLst>
                <a:ext uri="{FF2B5EF4-FFF2-40B4-BE49-F238E27FC236}">
                  <a16:creationId xmlns:a16="http://schemas.microsoft.com/office/drawing/2014/main" id="{85A2FF0C-9DF4-6349-A840-A75D42D2113F}"/>
                </a:ext>
              </a:extLst>
            </p:cNvPr>
            <p:cNvSpPr txBox="1"/>
            <p:nvPr/>
          </p:nvSpPr>
          <p:spPr>
            <a:xfrm>
              <a:off x="1220482" y="2667298"/>
              <a:ext cx="1956969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谷歌：用户的搜索行为转换为具有丰富价值的广告</a:t>
              </a:r>
              <a:endParaRPr lang="en-US" altLang="zh-CN" sz="1100" dirty="0"/>
            </a:p>
          </p:txBody>
        </p:sp>
        <p:sp>
          <p:nvSpPr>
            <p:cNvPr id="9" name="TextBox 30">
              <a:extLst>
                <a:ext uri="{FF2B5EF4-FFF2-40B4-BE49-F238E27FC236}">
                  <a16:creationId xmlns:a16="http://schemas.microsoft.com/office/drawing/2014/main" id="{E1CCD324-B480-5742-B153-C200CEB94CB3}"/>
                </a:ext>
              </a:extLst>
            </p:cNvPr>
            <p:cNvSpPr txBox="1"/>
            <p:nvPr/>
          </p:nvSpPr>
          <p:spPr>
            <a:xfrm>
              <a:off x="782231" y="1891262"/>
              <a:ext cx="2678407" cy="369332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用户参与</a:t>
              </a:r>
            </a:p>
          </p:txBody>
        </p:sp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DBDA8F24-C80D-AE4B-824E-2AFB4749372F}"/>
                </a:ext>
              </a:extLst>
            </p:cNvPr>
            <p:cNvSpPr/>
            <p:nvPr/>
          </p:nvSpPr>
          <p:spPr>
            <a:xfrm>
              <a:off x="991798" y="2811379"/>
              <a:ext cx="125361" cy="137897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DA9D46D6-1ADC-ED46-A704-9FCFA3275929}"/>
                </a:ext>
              </a:extLst>
            </p:cNvPr>
            <p:cNvSpPr/>
            <p:nvPr/>
          </p:nvSpPr>
          <p:spPr>
            <a:xfrm>
              <a:off x="991798" y="4382770"/>
              <a:ext cx="125361" cy="1253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A102DD69-C404-C848-A3A6-5D4A6397BD2F}"/>
                </a:ext>
              </a:extLst>
            </p:cNvPr>
            <p:cNvSpPr/>
            <p:nvPr/>
          </p:nvSpPr>
          <p:spPr>
            <a:xfrm>
              <a:off x="991798" y="3608980"/>
              <a:ext cx="125361" cy="125361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/>
            </a:p>
          </p:txBody>
        </p:sp>
        <p:sp>
          <p:nvSpPr>
            <p:cNvPr id="13" name="TextBox 29">
              <a:extLst>
                <a:ext uri="{FF2B5EF4-FFF2-40B4-BE49-F238E27FC236}">
                  <a16:creationId xmlns:a16="http://schemas.microsoft.com/office/drawing/2014/main" id="{28F3DD7C-31E8-3E44-BF2C-A57DC3EB6893}"/>
                </a:ext>
              </a:extLst>
            </p:cNvPr>
            <p:cNvSpPr txBox="1"/>
            <p:nvPr/>
          </p:nvSpPr>
          <p:spPr>
            <a:xfrm>
              <a:off x="1220482" y="3459693"/>
              <a:ext cx="1956969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脸书：运用在线社交搜集并出售用户的精准画像</a:t>
              </a:r>
              <a:endParaRPr lang="en-US" altLang="zh-CN" sz="1100" dirty="0"/>
            </a:p>
          </p:txBody>
        </p:sp>
        <p:sp>
          <p:nvSpPr>
            <p:cNvPr id="14" name="TextBox 29">
              <a:extLst>
                <a:ext uri="{FF2B5EF4-FFF2-40B4-BE49-F238E27FC236}">
                  <a16:creationId xmlns:a16="http://schemas.microsoft.com/office/drawing/2014/main" id="{B7D8A371-8B83-8542-94FE-9EB090C47E2A}"/>
                </a:ext>
              </a:extLst>
            </p:cNvPr>
            <p:cNvSpPr txBox="1"/>
            <p:nvPr/>
          </p:nvSpPr>
          <p:spPr>
            <a:xfrm>
              <a:off x="1220483" y="4262510"/>
              <a:ext cx="2002716" cy="626069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 algn="just">
                <a:lnSpc>
                  <a:spcPts val="2000"/>
                </a:lnSpc>
                <a:defRPr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defRPr>
              </a:lvl1pPr>
            </a:lstStyle>
            <a:p>
              <a:pPr>
                <a:lnSpc>
                  <a:spcPct val="200000"/>
                </a:lnSpc>
              </a:pPr>
              <a:r>
                <a:rPr lang="zh-CN" altLang="en-US" sz="1100" dirty="0"/>
                <a:t>优步：看准用户的交通需求充分调度私人汽车</a:t>
              </a:r>
              <a:endParaRPr lang="en-US" altLang="zh-CN" sz="1050" dirty="0"/>
            </a:p>
          </p:txBody>
        </p:sp>
      </p:grpSp>
      <p:sp>
        <p:nvSpPr>
          <p:cNvPr id="15" name="圆角矩形 14">
            <a:extLst>
              <a:ext uri="{FF2B5EF4-FFF2-40B4-BE49-F238E27FC236}">
                <a16:creationId xmlns:a16="http://schemas.microsoft.com/office/drawing/2014/main" id="{252CD350-B7F6-0B44-B58E-CA19FD2A1BB4}"/>
              </a:ext>
            </a:extLst>
          </p:cNvPr>
          <p:cNvSpPr/>
          <p:nvPr/>
        </p:nvSpPr>
        <p:spPr>
          <a:xfrm>
            <a:off x="3352963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6" name="平行四边形 15">
            <a:extLst>
              <a:ext uri="{FF2B5EF4-FFF2-40B4-BE49-F238E27FC236}">
                <a16:creationId xmlns:a16="http://schemas.microsoft.com/office/drawing/2014/main" id="{56D57050-A6A4-1B40-A7D0-E33F2E6FB194}"/>
              </a:ext>
            </a:extLst>
          </p:cNvPr>
          <p:cNvSpPr/>
          <p:nvPr/>
        </p:nvSpPr>
        <p:spPr>
          <a:xfrm rot="16200000" flipH="1">
            <a:off x="2959293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7" name="平行四边形 16">
            <a:extLst>
              <a:ext uri="{FF2B5EF4-FFF2-40B4-BE49-F238E27FC236}">
                <a16:creationId xmlns:a16="http://schemas.microsoft.com/office/drawing/2014/main" id="{BC1C1770-5F6B-B54A-BA5B-DF23A9730514}"/>
              </a:ext>
            </a:extLst>
          </p:cNvPr>
          <p:cNvSpPr/>
          <p:nvPr/>
        </p:nvSpPr>
        <p:spPr>
          <a:xfrm rot="5400000">
            <a:off x="5633423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4351302-3116-0648-9627-FAF869E0A725}"/>
              </a:ext>
            </a:extLst>
          </p:cNvPr>
          <p:cNvSpPr/>
          <p:nvPr/>
        </p:nvSpPr>
        <p:spPr>
          <a:xfrm>
            <a:off x="3201441" y="1833796"/>
            <a:ext cx="2824800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19" name="TextBox 29">
            <a:extLst>
              <a:ext uri="{FF2B5EF4-FFF2-40B4-BE49-F238E27FC236}">
                <a16:creationId xmlns:a16="http://schemas.microsoft.com/office/drawing/2014/main" id="{A610AB99-B2A8-2D49-9749-183EE673676E}"/>
              </a:ext>
            </a:extLst>
          </p:cNvPr>
          <p:cNvSpPr txBox="1"/>
          <p:nvPr/>
        </p:nvSpPr>
        <p:spPr>
          <a:xfrm>
            <a:off x="3731732" y="2667297"/>
            <a:ext cx="1958722" cy="62606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撮合效率：撮合潜在买家和卖家达成交易</a:t>
            </a:r>
            <a:endParaRPr lang="en-US" altLang="zh-CN" sz="1100" dirty="0"/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42D4B504-6D8E-2A42-9336-DAC1A0FD8754}"/>
              </a:ext>
            </a:extLst>
          </p:cNvPr>
          <p:cNvSpPr/>
          <p:nvPr/>
        </p:nvSpPr>
        <p:spPr>
          <a:xfrm>
            <a:off x="3495164" y="2799893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692E885C-251C-DF4C-9332-8E440EF1533D}"/>
              </a:ext>
            </a:extLst>
          </p:cNvPr>
          <p:cNvSpPr/>
          <p:nvPr/>
        </p:nvSpPr>
        <p:spPr>
          <a:xfrm>
            <a:off x="3495164" y="3461139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30">
            <a:extLst>
              <a:ext uri="{FF2B5EF4-FFF2-40B4-BE49-F238E27FC236}">
                <a16:creationId xmlns:a16="http://schemas.microsoft.com/office/drawing/2014/main" id="{57D4BA8C-CD4E-5C42-9709-3DD490CBEED1}"/>
              </a:ext>
            </a:extLst>
          </p:cNvPr>
          <p:cNvSpPr txBox="1"/>
          <p:nvPr/>
        </p:nvSpPr>
        <p:spPr>
          <a:xfrm>
            <a:off x="3452194" y="1876919"/>
            <a:ext cx="2323294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信息精准匹配</a:t>
            </a:r>
          </a:p>
        </p:txBody>
      </p:sp>
      <p:sp>
        <p:nvSpPr>
          <p:cNvPr id="23" name="TextBox 29">
            <a:extLst>
              <a:ext uri="{FF2B5EF4-FFF2-40B4-BE49-F238E27FC236}">
                <a16:creationId xmlns:a16="http://schemas.microsoft.com/office/drawing/2014/main" id="{0EAAA91D-4DA0-CA48-A723-022527BA694A}"/>
              </a:ext>
            </a:extLst>
          </p:cNvPr>
          <p:cNvSpPr txBox="1"/>
          <p:nvPr/>
        </p:nvSpPr>
        <p:spPr>
          <a:xfrm>
            <a:off x="3731732" y="3332593"/>
            <a:ext cx="2020866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连接一切：打破时间与物理空间的限制，连接上下游，降低交易费用、分享价值</a:t>
            </a:r>
            <a:endParaRPr lang="en-US" altLang="zh-CN" sz="1100" dirty="0"/>
          </a:p>
        </p:txBody>
      </p:sp>
      <p:sp>
        <p:nvSpPr>
          <p:cNvPr id="24" name="圆角矩形 23">
            <a:extLst>
              <a:ext uri="{FF2B5EF4-FFF2-40B4-BE49-F238E27FC236}">
                <a16:creationId xmlns:a16="http://schemas.microsoft.com/office/drawing/2014/main" id="{054344BC-EB71-4E40-9697-71FCF6E8F760}"/>
              </a:ext>
            </a:extLst>
          </p:cNvPr>
          <p:cNvSpPr/>
          <p:nvPr/>
        </p:nvSpPr>
        <p:spPr>
          <a:xfrm>
            <a:off x="6251683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5" name="平行四边形 24">
            <a:extLst>
              <a:ext uri="{FF2B5EF4-FFF2-40B4-BE49-F238E27FC236}">
                <a16:creationId xmlns:a16="http://schemas.microsoft.com/office/drawing/2014/main" id="{B7017542-70CD-884B-BBB3-484A5FADF035}"/>
              </a:ext>
            </a:extLst>
          </p:cNvPr>
          <p:cNvSpPr/>
          <p:nvPr/>
        </p:nvSpPr>
        <p:spPr>
          <a:xfrm rot="16200000" flipH="1">
            <a:off x="5855933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6" name="平行四边形 25">
            <a:extLst>
              <a:ext uri="{FF2B5EF4-FFF2-40B4-BE49-F238E27FC236}">
                <a16:creationId xmlns:a16="http://schemas.microsoft.com/office/drawing/2014/main" id="{B0AD3AA4-F054-5B4D-A1D0-7AFFEC4CFBC1}"/>
              </a:ext>
            </a:extLst>
          </p:cNvPr>
          <p:cNvSpPr/>
          <p:nvPr/>
        </p:nvSpPr>
        <p:spPr>
          <a:xfrm rot="5400000">
            <a:off x="8524460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7" name="矩形 26">
            <a:extLst>
              <a:ext uri="{FF2B5EF4-FFF2-40B4-BE49-F238E27FC236}">
                <a16:creationId xmlns:a16="http://schemas.microsoft.com/office/drawing/2014/main" id="{67CE107F-1A13-1948-9ECA-82442D4DF024}"/>
              </a:ext>
            </a:extLst>
          </p:cNvPr>
          <p:cNvSpPr/>
          <p:nvPr/>
        </p:nvSpPr>
        <p:spPr>
          <a:xfrm>
            <a:off x="6100161" y="1833796"/>
            <a:ext cx="281711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28" name="TextBox 29">
            <a:extLst>
              <a:ext uri="{FF2B5EF4-FFF2-40B4-BE49-F238E27FC236}">
                <a16:creationId xmlns:a16="http://schemas.microsoft.com/office/drawing/2014/main" id="{D15364F7-4953-2242-82FA-3DE69DA5E9A0}"/>
              </a:ext>
            </a:extLst>
          </p:cNvPr>
          <p:cNvSpPr txBox="1"/>
          <p:nvPr/>
        </p:nvSpPr>
        <p:spPr>
          <a:xfrm>
            <a:off x="6612703" y="2667297"/>
            <a:ext cx="2044592" cy="1303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加入平台的买家越多，卖家的潜在收益越高；加入平台的卖家越多，买家的潜在收益也越高</a:t>
            </a:r>
            <a:endParaRPr lang="en-US" altLang="zh-CN" sz="1100" dirty="0"/>
          </a:p>
          <a:p>
            <a:pPr>
              <a:lnSpc>
                <a:spcPct val="200000"/>
              </a:lnSpc>
            </a:pPr>
            <a:endParaRPr lang="en-US" altLang="zh-CN" sz="1100" dirty="0"/>
          </a:p>
        </p:txBody>
      </p:sp>
      <p:sp>
        <p:nvSpPr>
          <p:cNvPr id="29" name="TextBox 30">
            <a:extLst>
              <a:ext uri="{FF2B5EF4-FFF2-40B4-BE49-F238E27FC236}">
                <a16:creationId xmlns:a16="http://schemas.microsoft.com/office/drawing/2014/main" id="{815BE85A-B7A0-DD4C-8705-2C404BC48300}"/>
              </a:ext>
            </a:extLst>
          </p:cNvPr>
          <p:cNvSpPr txBox="1"/>
          <p:nvPr/>
        </p:nvSpPr>
        <p:spPr>
          <a:xfrm>
            <a:off x="6341891" y="1903040"/>
            <a:ext cx="23336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双边网络外部性</a:t>
            </a:r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id="{2D48E445-4418-0A4F-8859-1F4BE7B47B3D}"/>
              </a:ext>
            </a:extLst>
          </p:cNvPr>
          <p:cNvSpPr/>
          <p:nvPr/>
        </p:nvSpPr>
        <p:spPr>
          <a:xfrm>
            <a:off x="6374962" y="280877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id="{5D2A9C2A-9333-0745-A2E9-500B68A5DE09}"/>
              </a:ext>
            </a:extLst>
          </p:cNvPr>
          <p:cNvSpPr/>
          <p:nvPr/>
        </p:nvSpPr>
        <p:spPr>
          <a:xfrm>
            <a:off x="6374962" y="39019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2" name="TextBox 29">
            <a:extLst>
              <a:ext uri="{FF2B5EF4-FFF2-40B4-BE49-F238E27FC236}">
                <a16:creationId xmlns:a16="http://schemas.microsoft.com/office/drawing/2014/main" id="{A142DFF1-7623-274C-B07E-16BD617953DD}"/>
              </a:ext>
            </a:extLst>
          </p:cNvPr>
          <p:cNvSpPr txBox="1"/>
          <p:nvPr/>
        </p:nvSpPr>
        <p:spPr>
          <a:xfrm>
            <a:off x="6612703" y="3768286"/>
            <a:ext cx="2044592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买家和卖家是否加入该平台，乃是一种“鸡生蛋，蛋生鸡”的正反馈过程</a:t>
            </a:r>
            <a:endParaRPr lang="en-US" altLang="zh-CN" sz="1100" dirty="0"/>
          </a:p>
        </p:txBody>
      </p:sp>
      <p:sp>
        <p:nvSpPr>
          <p:cNvPr id="33" name="圆角矩形 35">
            <a:extLst>
              <a:ext uri="{FF2B5EF4-FFF2-40B4-BE49-F238E27FC236}">
                <a16:creationId xmlns:a16="http://schemas.microsoft.com/office/drawing/2014/main" id="{09692497-7C9B-B445-96FD-669C01C5F8C3}"/>
              </a:ext>
            </a:extLst>
          </p:cNvPr>
          <p:cNvSpPr/>
          <p:nvPr/>
        </p:nvSpPr>
        <p:spPr>
          <a:xfrm>
            <a:off x="9142719" y="1412776"/>
            <a:ext cx="2520000" cy="4896544"/>
          </a:xfrm>
          <a:prstGeom prst="roundRect">
            <a:avLst>
              <a:gd name="adj" fmla="val 4909"/>
            </a:avLst>
          </a:prstGeom>
          <a:noFill/>
          <a:ln w="127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4" name="平行四边形 33">
            <a:extLst>
              <a:ext uri="{FF2B5EF4-FFF2-40B4-BE49-F238E27FC236}">
                <a16:creationId xmlns:a16="http://schemas.microsoft.com/office/drawing/2014/main" id="{B399E827-564E-B94B-9EB0-7A629B413815}"/>
              </a:ext>
            </a:extLst>
          </p:cNvPr>
          <p:cNvSpPr/>
          <p:nvPr/>
        </p:nvSpPr>
        <p:spPr>
          <a:xfrm rot="16200000" flipH="1">
            <a:off x="8746969" y="194503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5" name="平行四边形 34">
            <a:extLst>
              <a:ext uri="{FF2B5EF4-FFF2-40B4-BE49-F238E27FC236}">
                <a16:creationId xmlns:a16="http://schemas.microsoft.com/office/drawing/2014/main" id="{1750EE81-7090-6A43-A8C5-A696D10AB798}"/>
              </a:ext>
            </a:extLst>
          </p:cNvPr>
          <p:cNvSpPr/>
          <p:nvPr/>
        </p:nvSpPr>
        <p:spPr>
          <a:xfrm rot="5400000">
            <a:off x="11415496" y="1936346"/>
            <a:ext cx="637044" cy="148589"/>
          </a:xfrm>
          <a:prstGeom prst="parallelogram">
            <a:avLst>
              <a:gd name="adj" fmla="val 89101"/>
            </a:avLst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39869B4E-FD6F-D640-833A-E52AC3DCDC71}"/>
              </a:ext>
            </a:extLst>
          </p:cNvPr>
          <p:cNvSpPr/>
          <p:nvPr/>
        </p:nvSpPr>
        <p:spPr>
          <a:xfrm>
            <a:off x="8991197" y="1833796"/>
            <a:ext cx="2817116" cy="50405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7" name="TextBox 29">
            <a:extLst>
              <a:ext uri="{FF2B5EF4-FFF2-40B4-BE49-F238E27FC236}">
                <a16:creationId xmlns:a16="http://schemas.microsoft.com/office/drawing/2014/main" id="{5FF70F52-3F7C-A34A-B4F4-E5B99FA4C094}"/>
              </a:ext>
            </a:extLst>
          </p:cNvPr>
          <p:cNvSpPr txBox="1"/>
          <p:nvPr/>
        </p:nvSpPr>
        <p:spPr>
          <a:xfrm>
            <a:off x="9503739" y="2667297"/>
            <a:ext cx="2044592" cy="96462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产业通过平台实现跨界融合，打破原有产业边界，产业的界限越来越模糊</a:t>
            </a:r>
            <a:endParaRPr lang="en-US" altLang="zh-CN" sz="1100" dirty="0"/>
          </a:p>
        </p:txBody>
      </p:sp>
      <p:sp>
        <p:nvSpPr>
          <p:cNvPr id="38" name="TextBox 30">
            <a:extLst>
              <a:ext uri="{FF2B5EF4-FFF2-40B4-BE49-F238E27FC236}">
                <a16:creationId xmlns:a16="http://schemas.microsoft.com/office/drawing/2014/main" id="{A560C08B-93C0-5347-B5C0-4F795BB210C8}"/>
              </a:ext>
            </a:extLst>
          </p:cNvPr>
          <p:cNvSpPr txBox="1"/>
          <p:nvPr/>
        </p:nvSpPr>
        <p:spPr>
          <a:xfrm>
            <a:off x="9232927" y="1903040"/>
            <a:ext cx="2333656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大规模跨界</a:t>
            </a: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id="{AA9FF0E3-8086-8C46-905A-030837AAEA3C}"/>
              </a:ext>
            </a:extLst>
          </p:cNvPr>
          <p:cNvSpPr/>
          <p:nvPr/>
        </p:nvSpPr>
        <p:spPr>
          <a:xfrm>
            <a:off x="9275051" y="280877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0" name="椭圆 39">
            <a:extLst>
              <a:ext uri="{FF2B5EF4-FFF2-40B4-BE49-F238E27FC236}">
                <a16:creationId xmlns:a16="http://schemas.microsoft.com/office/drawing/2014/main" id="{24C8F87E-34C4-1447-8B72-3D524A9A8B22}"/>
              </a:ext>
            </a:extLst>
          </p:cNvPr>
          <p:cNvSpPr/>
          <p:nvPr/>
        </p:nvSpPr>
        <p:spPr>
          <a:xfrm>
            <a:off x="9275051" y="3806738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1" name="TextBox 29">
            <a:extLst>
              <a:ext uri="{FF2B5EF4-FFF2-40B4-BE49-F238E27FC236}">
                <a16:creationId xmlns:a16="http://schemas.microsoft.com/office/drawing/2014/main" id="{A3716371-BDF8-2D4B-9462-31B5EAFD96E7}"/>
              </a:ext>
            </a:extLst>
          </p:cNvPr>
          <p:cNvSpPr txBox="1"/>
          <p:nvPr/>
        </p:nvSpPr>
        <p:spPr>
          <a:xfrm>
            <a:off x="9503739" y="3673084"/>
            <a:ext cx="2044592" cy="13031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100" dirty="0"/>
              <a:t>平台型企业通过连接多边群体，整合多方资源，设立规则与机制，满足多边群体的需求，充当连接、整合的角色。</a:t>
            </a:r>
          </a:p>
        </p:txBody>
      </p:sp>
      <p:sp>
        <p:nvSpPr>
          <p:cNvPr id="42" name="矩形 41">
            <a:extLst>
              <a:ext uri="{FF2B5EF4-FFF2-40B4-BE49-F238E27FC236}">
                <a16:creationId xmlns:a16="http://schemas.microsoft.com/office/drawing/2014/main" id="{FBB50341-DB40-E543-9B74-FE29A5C9B450}"/>
              </a:ext>
            </a:extLst>
          </p:cNvPr>
          <p:cNvSpPr/>
          <p:nvPr/>
        </p:nvSpPr>
        <p:spPr>
          <a:xfrm>
            <a:off x="861135" y="5355151"/>
            <a:ext cx="10356110" cy="77350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19B98C88-D3AA-0E45-A73B-4D1058AFE267}"/>
              </a:ext>
            </a:extLst>
          </p:cNvPr>
          <p:cNvSpPr txBox="1"/>
          <p:nvPr/>
        </p:nvSpPr>
        <p:spPr>
          <a:xfrm>
            <a:off x="2986390" y="5433199"/>
            <a:ext cx="6105600" cy="60480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>
              <a:lnSpc>
                <a:spcPts val="2520"/>
              </a:lnSpc>
            </a:pPr>
            <a:r>
              <a:rPr lang="zh-CN" altLang="en-US" dirty="0"/>
              <a:t>平台经济的魅力在于凝聚资源，将传统经济链条式的上中下游组织重构成围绕平台的环形链条。</a:t>
            </a:r>
            <a:endParaRPr lang="en-US" altLang="zh-CN" sz="2400" dirty="0">
              <a:solidFill>
                <a:schemeClr val="bg1"/>
              </a:solidFill>
            </a:endParaRPr>
          </a:p>
        </p:txBody>
      </p:sp>
      <p:sp>
        <p:nvSpPr>
          <p:cNvPr id="44" name="TextBox 51">
            <a:extLst>
              <a:ext uri="{FF2B5EF4-FFF2-40B4-BE49-F238E27FC236}">
                <a16:creationId xmlns:a16="http://schemas.microsoft.com/office/drawing/2014/main" id="{22D0A71C-F747-4A40-9415-34B1E862145E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平台经济的特征</a:t>
            </a:r>
          </a:p>
        </p:txBody>
      </p:sp>
    </p:spTree>
    <p:extLst>
      <p:ext uri="{BB962C8B-B14F-4D97-AF65-F5344CB8AC3E}">
        <p14:creationId xmlns:p14="http://schemas.microsoft.com/office/powerpoint/2010/main" val="33600887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内容占位符 3">
            <a:extLst>
              <a:ext uri="{FF2B5EF4-FFF2-40B4-BE49-F238E27FC236}">
                <a16:creationId xmlns:a16="http://schemas.microsoft.com/office/drawing/2014/main" id="{CB3152EE-6A61-664F-80DA-0948CAC22779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972144268"/>
              </p:ext>
            </p:extLst>
          </p:nvPr>
        </p:nvGraphicFramePr>
        <p:xfrm>
          <a:off x="838200" y="1958146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FA148844-F744-D741-B13C-482FD1DB1E43}"/>
              </a:ext>
            </a:extLst>
          </p:cNvPr>
          <p:cNvSpPr txBox="1"/>
          <p:nvPr/>
        </p:nvSpPr>
        <p:spPr>
          <a:xfrm>
            <a:off x="1867637" y="2565653"/>
            <a:ext cx="218752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中医工作平台与教育，提供中医职业发展一切所需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330DD12-EF50-1148-A14B-9F5D38F6D13D}"/>
              </a:ext>
            </a:extLst>
          </p:cNvPr>
          <p:cNvSpPr txBox="1"/>
          <p:nvPr/>
        </p:nvSpPr>
        <p:spPr>
          <a:xfrm>
            <a:off x="1867636" y="4699935"/>
            <a:ext cx="2068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中医行为和病例的大数据源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B676351-C9E1-7142-A91C-0FA4A9BE3013}"/>
              </a:ext>
            </a:extLst>
          </p:cNvPr>
          <p:cNvSpPr txBox="1"/>
          <p:nvPr/>
        </p:nvSpPr>
        <p:spPr>
          <a:xfrm>
            <a:off x="8569739" y="2573882"/>
            <a:ext cx="21777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最专业的专病专科医患精准匹配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3A02576D-4566-C34C-90CA-58CA569AB67E}"/>
              </a:ext>
            </a:extLst>
          </p:cNvPr>
          <p:cNvSpPr txBox="1"/>
          <p:nvPr/>
        </p:nvSpPr>
        <p:spPr>
          <a:xfrm>
            <a:off x="8569738" y="4699935"/>
            <a:ext cx="23141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中医病例病案数据库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4DB59837-0325-744D-88E9-0C6AA9845A4D}"/>
              </a:ext>
            </a:extLst>
          </p:cNvPr>
          <p:cNvSpPr txBox="1"/>
          <p:nvPr/>
        </p:nvSpPr>
        <p:spPr>
          <a:xfrm>
            <a:off x="2096052" y="1365797"/>
            <a:ext cx="899104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人工智能驱动下，打造中医领域全产业链的生态服务平台</a:t>
            </a:r>
          </a:p>
        </p:txBody>
      </p:sp>
      <p:sp>
        <p:nvSpPr>
          <p:cNvPr id="9" name="TextBox 51">
            <a:extLst>
              <a:ext uri="{FF2B5EF4-FFF2-40B4-BE49-F238E27FC236}">
                <a16:creationId xmlns:a16="http://schemas.microsoft.com/office/drawing/2014/main" id="{23EDCC7F-3448-9441-BEF3-6AFECA56BD0D}"/>
              </a:ext>
            </a:extLst>
          </p:cNvPr>
          <p:cNvSpPr txBox="1"/>
          <p:nvPr/>
        </p:nvSpPr>
        <p:spPr>
          <a:xfrm>
            <a:off x="406086" y="244015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中医药港平台定位</a:t>
            </a:r>
          </a:p>
        </p:txBody>
      </p:sp>
    </p:spTree>
    <p:extLst>
      <p:ext uri="{BB962C8B-B14F-4D97-AF65-F5344CB8AC3E}">
        <p14:creationId xmlns:p14="http://schemas.microsoft.com/office/powerpoint/2010/main" val="149203994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47">
            <a:extLst>
              <a:ext uri="{FF2B5EF4-FFF2-40B4-BE49-F238E27FC236}">
                <a16:creationId xmlns:a16="http://schemas.microsoft.com/office/drawing/2014/main" id="{6C69F48D-9C82-A54A-928E-99D27D4EE492}"/>
              </a:ext>
            </a:extLst>
          </p:cNvPr>
          <p:cNvSpPr/>
          <p:nvPr/>
        </p:nvSpPr>
        <p:spPr>
          <a:xfrm rot="4500000">
            <a:off x="4568797" y="2623221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55">
            <a:extLst>
              <a:ext uri="{FF2B5EF4-FFF2-40B4-BE49-F238E27FC236}">
                <a16:creationId xmlns:a16="http://schemas.microsoft.com/office/drawing/2014/main" id="{DDD0FFB8-3BE3-2F45-967B-43717DC1D831}"/>
              </a:ext>
            </a:extLst>
          </p:cNvPr>
          <p:cNvSpPr/>
          <p:nvPr/>
        </p:nvSpPr>
        <p:spPr>
          <a:xfrm rot="17100000" flipH="1">
            <a:off x="7188547" y="2623219"/>
            <a:ext cx="443035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58">
            <a:extLst>
              <a:ext uri="{FF2B5EF4-FFF2-40B4-BE49-F238E27FC236}">
                <a16:creationId xmlns:a16="http://schemas.microsoft.com/office/drawing/2014/main" id="{33CE7E57-BE23-AC4E-AFB8-8B3CC8E805EF}"/>
              </a:ext>
            </a:extLst>
          </p:cNvPr>
          <p:cNvSpPr/>
          <p:nvPr/>
        </p:nvSpPr>
        <p:spPr>
          <a:xfrm rot="17100000" flipV="1">
            <a:off x="4568795" y="4725629"/>
            <a:ext cx="443036" cy="443036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61">
            <a:extLst>
              <a:ext uri="{FF2B5EF4-FFF2-40B4-BE49-F238E27FC236}">
                <a16:creationId xmlns:a16="http://schemas.microsoft.com/office/drawing/2014/main" id="{BC465CC0-3B46-374E-913C-F7146D62E3C6}"/>
              </a:ext>
            </a:extLst>
          </p:cNvPr>
          <p:cNvSpPr/>
          <p:nvPr/>
        </p:nvSpPr>
        <p:spPr>
          <a:xfrm rot="4500000" flipH="1" flipV="1">
            <a:off x="7188543" y="4725628"/>
            <a:ext cx="443036" cy="443035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C75F4D6-3606-B34E-903E-C694718FCED4}"/>
              </a:ext>
            </a:extLst>
          </p:cNvPr>
          <p:cNvGrpSpPr/>
          <p:nvPr/>
        </p:nvGrpSpPr>
        <p:grpSpPr>
          <a:xfrm>
            <a:off x="4728913" y="2526543"/>
            <a:ext cx="1337959" cy="1337956"/>
            <a:chOff x="4728912" y="2526542"/>
            <a:chExt cx="1337958" cy="133795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4A21ACE0-8BDE-C14E-8B2F-A196F0071639}"/>
                </a:ext>
              </a:extLst>
            </p:cNvPr>
            <p:cNvSpPr/>
            <p:nvPr/>
          </p:nvSpPr>
          <p:spPr>
            <a:xfrm rot="1800000">
              <a:off x="4728912" y="2526542"/>
              <a:ext cx="1337958" cy="133795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8" name="TextBox 30">
              <a:extLst>
                <a:ext uri="{FF2B5EF4-FFF2-40B4-BE49-F238E27FC236}">
                  <a16:creationId xmlns:a16="http://schemas.microsoft.com/office/drawing/2014/main" id="{8A85B5BB-0214-6049-8848-AEB2C704593D}"/>
                </a:ext>
              </a:extLst>
            </p:cNvPr>
            <p:cNvSpPr txBox="1"/>
            <p:nvPr/>
          </p:nvSpPr>
          <p:spPr>
            <a:xfrm>
              <a:off x="4790679" y="3041633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快速</a:t>
              </a: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45E6B1B1-88ED-2E47-8478-5CC56D3CB30A}"/>
              </a:ext>
            </a:extLst>
          </p:cNvPr>
          <p:cNvGrpSpPr/>
          <p:nvPr/>
        </p:nvGrpSpPr>
        <p:grpSpPr>
          <a:xfrm>
            <a:off x="6133509" y="2526542"/>
            <a:ext cx="1337959" cy="1337956"/>
            <a:chOff x="6133509" y="2526541"/>
            <a:chExt cx="1337958" cy="1337956"/>
          </a:xfrm>
          <a:solidFill>
            <a:schemeClr val="accent3"/>
          </a:solidFill>
        </p:grpSpPr>
        <p:sp>
          <p:nvSpPr>
            <p:cNvPr id="10" name="椭圆 9">
              <a:extLst>
                <a:ext uri="{FF2B5EF4-FFF2-40B4-BE49-F238E27FC236}">
                  <a16:creationId xmlns:a16="http://schemas.microsoft.com/office/drawing/2014/main" id="{68D25E30-62F4-3344-B85B-8BB835F8567A}"/>
                </a:ext>
              </a:extLst>
            </p:cNvPr>
            <p:cNvSpPr/>
            <p:nvPr/>
          </p:nvSpPr>
          <p:spPr>
            <a:xfrm rot="19800000" flipH="1">
              <a:off x="6133509" y="2526541"/>
              <a:ext cx="1337958" cy="13379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1" name="TextBox 30">
              <a:extLst>
                <a:ext uri="{FF2B5EF4-FFF2-40B4-BE49-F238E27FC236}">
                  <a16:creationId xmlns:a16="http://schemas.microsoft.com/office/drawing/2014/main" id="{148F139A-B7DD-D642-8099-1726E4CDB4D6}"/>
                </a:ext>
              </a:extLst>
            </p:cNvPr>
            <p:cNvSpPr txBox="1"/>
            <p:nvPr/>
          </p:nvSpPr>
          <p:spPr>
            <a:xfrm>
              <a:off x="6195276" y="3041632"/>
              <a:ext cx="1214427" cy="307777"/>
            </a:xfrm>
            <a:prstGeom prst="rect">
              <a:avLst/>
            </a:prstGeom>
            <a:grp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精准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AF8A88BF-B263-EA45-AD79-ADFD2B2DAD44}"/>
              </a:ext>
            </a:extLst>
          </p:cNvPr>
          <p:cNvGrpSpPr/>
          <p:nvPr/>
        </p:nvGrpSpPr>
        <p:grpSpPr>
          <a:xfrm>
            <a:off x="4728910" y="3927384"/>
            <a:ext cx="1337959" cy="1337960"/>
            <a:chOff x="4728910" y="3927384"/>
            <a:chExt cx="1337958" cy="1337960"/>
          </a:xfrm>
        </p:grpSpPr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F7AB530B-24EA-E64B-B2BD-BC69E62171DB}"/>
                </a:ext>
              </a:extLst>
            </p:cNvPr>
            <p:cNvSpPr/>
            <p:nvPr/>
          </p:nvSpPr>
          <p:spPr>
            <a:xfrm rot="19800000" flipV="1">
              <a:off x="4728910" y="3927384"/>
              <a:ext cx="1337958" cy="133796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4" name="TextBox 30">
              <a:extLst>
                <a:ext uri="{FF2B5EF4-FFF2-40B4-BE49-F238E27FC236}">
                  <a16:creationId xmlns:a16="http://schemas.microsoft.com/office/drawing/2014/main" id="{DA14F82D-A09A-1E4E-AB06-0AABEE95DD91}"/>
                </a:ext>
              </a:extLst>
            </p:cNvPr>
            <p:cNvSpPr txBox="1"/>
            <p:nvPr/>
          </p:nvSpPr>
          <p:spPr>
            <a:xfrm>
              <a:off x="4790677" y="4442476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规范</a:t>
              </a: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35B2422-35D1-EE4B-8BC4-5D2734E21411}"/>
              </a:ext>
            </a:extLst>
          </p:cNvPr>
          <p:cNvGrpSpPr/>
          <p:nvPr/>
        </p:nvGrpSpPr>
        <p:grpSpPr>
          <a:xfrm>
            <a:off x="6133509" y="3927385"/>
            <a:ext cx="1337956" cy="1337959"/>
            <a:chOff x="6133508" y="3927385"/>
            <a:chExt cx="1337956" cy="1337958"/>
          </a:xfrm>
        </p:grpSpPr>
        <p:sp>
          <p:nvSpPr>
            <p:cNvPr id="16" name="椭圆 15">
              <a:extLst>
                <a:ext uri="{FF2B5EF4-FFF2-40B4-BE49-F238E27FC236}">
                  <a16:creationId xmlns:a16="http://schemas.microsoft.com/office/drawing/2014/main" id="{26FB98BA-2FC0-5142-ADA2-390F3C56C954}"/>
                </a:ext>
              </a:extLst>
            </p:cNvPr>
            <p:cNvSpPr/>
            <p:nvPr/>
          </p:nvSpPr>
          <p:spPr>
            <a:xfrm rot="1800000" flipH="1" flipV="1">
              <a:off x="6133508" y="3927385"/>
              <a:ext cx="1337956" cy="133795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sp>
          <p:nvSpPr>
            <p:cNvPr id="17" name="TextBox 30">
              <a:extLst>
                <a:ext uri="{FF2B5EF4-FFF2-40B4-BE49-F238E27FC236}">
                  <a16:creationId xmlns:a16="http://schemas.microsoft.com/office/drawing/2014/main" id="{BA76826E-CC31-1A42-83BD-065651E0C097}"/>
                </a:ext>
              </a:extLst>
            </p:cNvPr>
            <p:cNvSpPr txBox="1"/>
            <p:nvPr/>
          </p:nvSpPr>
          <p:spPr>
            <a:xfrm>
              <a:off x="6195273" y="4442475"/>
              <a:ext cx="1214427" cy="307777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itchFamily="34" charset="-122"/>
                  <a:ea typeface="微软雅黑" pitchFamily="34" charset="-122"/>
                </a:rPr>
                <a:t>高效</a:t>
              </a:r>
            </a:p>
          </p:txBody>
        </p:sp>
      </p:grpSp>
      <p:sp>
        <p:nvSpPr>
          <p:cNvPr id="18" name="TextBox 29">
            <a:extLst>
              <a:ext uri="{FF2B5EF4-FFF2-40B4-BE49-F238E27FC236}">
                <a16:creationId xmlns:a16="http://schemas.microsoft.com/office/drawing/2014/main" id="{32F3F890-61E8-564C-BCC9-B749C31A06B7}"/>
              </a:ext>
            </a:extLst>
          </p:cNvPr>
          <p:cNvSpPr txBox="1"/>
          <p:nvPr/>
        </p:nvSpPr>
        <p:spPr>
          <a:xfrm>
            <a:off x="1136719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快速解决就医费时费精力问题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9" name="TextBox 30">
            <a:extLst>
              <a:ext uri="{FF2B5EF4-FFF2-40B4-BE49-F238E27FC236}">
                <a16:creationId xmlns:a16="http://schemas.microsoft.com/office/drawing/2014/main" id="{7C289595-113C-6C49-A3AA-47F035CFFCC8}"/>
              </a:ext>
            </a:extLst>
          </p:cNvPr>
          <p:cNvSpPr txBox="1"/>
          <p:nvPr/>
        </p:nvSpPr>
        <p:spPr>
          <a:xfrm>
            <a:off x="1136719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快速</a:t>
            </a:r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07FE3BBF-5A37-7047-B79F-CE3EAC49D0A5}"/>
              </a:ext>
            </a:extLst>
          </p:cNvPr>
          <p:cNvSpPr txBox="1"/>
          <p:nvPr/>
        </p:nvSpPr>
        <p:spPr>
          <a:xfrm>
            <a:off x="1131638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就医流程规范，诊疗体验良好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1" name="TextBox 30">
            <a:extLst>
              <a:ext uri="{FF2B5EF4-FFF2-40B4-BE49-F238E27FC236}">
                <a16:creationId xmlns:a16="http://schemas.microsoft.com/office/drawing/2014/main" id="{3A25900E-A820-0047-8EED-0F0F70CEC938}"/>
              </a:ext>
            </a:extLst>
          </p:cNvPr>
          <p:cNvSpPr txBox="1"/>
          <p:nvPr/>
        </p:nvSpPr>
        <p:spPr>
          <a:xfrm>
            <a:off x="1131638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规范</a:t>
            </a:r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D2A9AE81-B82B-2846-ABFF-F14C57D78CE1}"/>
              </a:ext>
            </a:extLst>
          </p:cNvPr>
          <p:cNvSpPr txBox="1"/>
          <p:nvPr/>
        </p:nvSpPr>
        <p:spPr>
          <a:xfrm>
            <a:off x="8181347" y="2499529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精准匹配最对症、距离最近医生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3" name="TextBox 30">
            <a:extLst>
              <a:ext uri="{FF2B5EF4-FFF2-40B4-BE49-F238E27FC236}">
                <a16:creationId xmlns:a16="http://schemas.microsoft.com/office/drawing/2014/main" id="{201A64AD-03B6-FC47-B62D-EB5E08F0ED4D}"/>
              </a:ext>
            </a:extLst>
          </p:cNvPr>
          <p:cNvSpPr txBox="1"/>
          <p:nvPr/>
        </p:nvSpPr>
        <p:spPr>
          <a:xfrm>
            <a:off x="8181347" y="1873071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精准</a:t>
            </a:r>
          </a:p>
        </p:txBody>
      </p:sp>
      <p:sp>
        <p:nvSpPr>
          <p:cNvPr id="24" name="TextBox 29">
            <a:extLst>
              <a:ext uri="{FF2B5EF4-FFF2-40B4-BE49-F238E27FC236}">
                <a16:creationId xmlns:a16="http://schemas.microsoft.com/office/drawing/2014/main" id="{F8C52503-8A65-074C-BB58-8CA66A198652}"/>
              </a:ext>
            </a:extLst>
          </p:cNvPr>
          <p:cNvSpPr txBox="1"/>
          <p:nvPr/>
        </p:nvSpPr>
        <p:spPr>
          <a:xfrm>
            <a:off x="8181347" y="5066328"/>
            <a:ext cx="3312368" cy="1930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15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诊断精准高效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25" name="TextBox 30">
            <a:extLst>
              <a:ext uri="{FF2B5EF4-FFF2-40B4-BE49-F238E27FC236}">
                <a16:creationId xmlns:a16="http://schemas.microsoft.com/office/drawing/2014/main" id="{45913AA8-E48A-AC49-9D20-CF16AD19980C}"/>
              </a:ext>
            </a:extLst>
          </p:cNvPr>
          <p:cNvSpPr txBox="1"/>
          <p:nvPr/>
        </p:nvSpPr>
        <p:spPr>
          <a:xfrm>
            <a:off x="8181347" y="4439868"/>
            <a:ext cx="1862835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高效</a:t>
            </a:r>
          </a:p>
        </p:txBody>
      </p:sp>
      <p:sp>
        <p:nvSpPr>
          <p:cNvPr id="27" name="TextBox 51">
            <a:extLst>
              <a:ext uri="{FF2B5EF4-FFF2-40B4-BE49-F238E27FC236}">
                <a16:creationId xmlns:a16="http://schemas.microsoft.com/office/drawing/2014/main" id="{B16613D0-038F-4C4C-BE16-1B09D79887D2}"/>
              </a:ext>
            </a:extLst>
          </p:cNvPr>
          <p:cNvSpPr txBox="1"/>
          <p:nvPr/>
        </p:nvSpPr>
        <p:spPr>
          <a:xfrm>
            <a:off x="406086" y="244015"/>
            <a:ext cx="3223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1-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突破地域 时间限制</a:t>
            </a:r>
          </a:p>
        </p:txBody>
      </p:sp>
    </p:spTree>
    <p:extLst>
      <p:ext uri="{BB962C8B-B14F-4D97-AF65-F5344CB8AC3E}">
        <p14:creationId xmlns:p14="http://schemas.microsoft.com/office/powerpoint/2010/main" val="34332230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884069" y="3141825"/>
            <a:ext cx="2059666" cy="993531"/>
            <a:chOff x="884069" y="3141825"/>
            <a:chExt cx="2059666" cy="993531"/>
          </a:xfrm>
        </p:grpSpPr>
        <p:sp>
          <p:nvSpPr>
            <p:cNvPr id="33" name="Rectangle 32"/>
            <p:cNvSpPr/>
            <p:nvPr/>
          </p:nvSpPr>
          <p:spPr>
            <a:xfrm>
              <a:off x="884069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rgbClr val="798494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行业介绍</a:t>
              </a:r>
            </a:p>
          </p:txBody>
        </p:sp>
        <p:grpSp>
          <p:nvGrpSpPr>
            <p:cNvPr id="53" name="Group 52"/>
            <p:cNvGrpSpPr/>
            <p:nvPr/>
          </p:nvGrpSpPr>
          <p:grpSpPr>
            <a:xfrm>
              <a:off x="1735634" y="3141825"/>
              <a:ext cx="356535" cy="357917"/>
              <a:chOff x="4584180" y="2880378"/>
              <a:chExt cx="356535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54" name="Freeform 53"/>
              <p:cNvSpPr>
                <a:spLocks noEditPoints="1"/>
              </p:cNvSpPr>
              <p:nvPr/>
            </p:nvSpPr>
            <p:spPr bwMode="auto">
              <a:xfrm>
                <a:off x="4584180" y="2880378"/>
                <a:ext cx="356535" cy="357917"/>
              </a:xfrm>
              <a:custGeom>
                <a:avLst/>
                <a:gdLst>
                  <a:gd name="T0" fmla="*/ 109 w 128"/>
                  <a:gd name="T1" fmla="*/ 48 h 128"/>
                  <a:gd name="T2" fmla="*/ 114 w 128"/>
                  <a:gd name="T3" fmla="*/ 33 h 128"/>
                  <a:gd name="T4" fmla="*/ 105 w 128"/>
                  <a:gd name="T5" fmla="*/ 15 h 128"/>
                  <a:gd name="T6" fmla="*/ 95 w 128"/>
                  <a:gd name="T7" fmla="*/ 14 h 128"/>
                  <a:gd name="T8" fmla="*/ 80 w 128"/>
                  <a:gd name="T9" fmla="*/ 19 h 128"/>
                  <a:gd name="T10" fmla="*/ 69 w 128"/>
                  <a:gd name="T11" fmla="*/ 0 h 128"/>
                  <a:gd name="T12" fmla="*/ 51 w 128"/>
                  <a:gd name="T13" fmla="*/ 6 h 128"/>
                  <a:gd name="T14" fmla="*/ 43 w 128"/>
                  <a:gd name="T15" fmla="*/ 21 h 128"/>
                  <a:gd name="T16" fmla="*/ 28 w 128"/>
                  <a:gd name="T17" fmla="*/ 13 h 128"/>
                  <a:gd name="T18" fmla="*/ 15 w 128"/>
                  <a:gd name="T19" fmla="*/ 23 h 128"/>
                  <a:gd name="T20" fmla="*/ 21 w 128"/>
                  <a:gd name="T21" fmla="*/ 43 h 128"/>
                  <a:gd name="T22" fmla="*/ 6 w 128"/>
                  <a:gd name="T23" fmla="*/ 51 h 128"/>
                  <a:gd name="T24" fmla="*/ 0 w 128"/>
                  <a:gd name="T25" fmla="*/ 69 h 128"/>
                  <a:gd name="T26" fmla="*/ 19 w 128"/>
                  <a:gd name="T27" fmla="*/ 80 h 128"/>
                  <a:gd name="T28" fmla="*/ 14 w 128"/>
                  <a:gd name="T29" fmla="*/ 95 h 128"/>
                  <a:gd name="T30" fmla="*/ 23 w 128"/>
                  <a:gd name="T31" fmla="*/ 113 h 128"/>
                  <a:gd name="T32" fmla="*/ 33 w 128"/>
                  <a:gd name="T33" fmla="*/ 114 h 128"/>
                  <a:gd name="T34" fmla="*/ 48 w 128"/>
                  <a:gd name="T35" fmla="*/ 109 h 128"/>
                  <a:gd name="T36" fmla="*/ 59 w 128"/>
                  <a:gd name="T37" fmla="*/ 128 h 128"/>
                  <a:gd name="T38" fmla="*/ 77 w 128"/>
                  <a:gd name="T39" fmla="*/ 122 h 128"/>
                  <a:gd name="T40" fmla="*/ 85 w 128"/>
                  <a:gd name="T41" fmla="*/ 107 h 128"/>
                  <a:gd name="T42" fmla="*/ 100 w 128"/>
                  <a:gd name="T43" fmla="*/ 115 h 128"/>
                  <a:gd name="T44" fmla="*/ 113 w 128"/>
                  <a:gd name="T45" fmla="*/ 105 h 128"/>
                  <a:gd name="T46" fmla="*/ 107 w 128"/>
                  <a:gd name="T47" fmla="*/ 85 h 128"/>
                  <a:gd name="T48" fmla="*/ 122 w 128"/>
                  <a:gd name="T49" fmla="*/ 77 h 128"/>
                  <a:gd name="T50" fmla="*/ 128 w 128"/>
                  <a:gd name="T51" fmla="*/ 59 h 128"/>
                  <a:gd name="T52" fmla="*/ 108 w 128"/>
                  <a:gd name="T53" fmla="*/ 72 h 128"/>
                  <a:gd name="T54" fmla="*/ 100 w 128"/>
                  <a:gd name="T55" fmla="*/ 81 h 128"/>
                  <a:gd name="T56" fmla="*/ 107 w 128"/>
                  <a:gd name="T57" fmla="*/ 100 h 128"/>
                  <a:gd name="T58" fmla="*/ 89 w 128"/>
                  <a:gd name="T59" fmla="*/ 101 h 128"/>
                  <a:gd name="T60" fmla="*/ 81 w 128"/>
                  <a:gd name="T61" fmla="*/ 100 h 128"/>
                  <a:gd name="T62" fmla="*/ 72 w 128"/>
                  <a:gd name="T63" fmla="*/ 108 h 128"/>
                  <a:gd name="T64" fmla="*/ 59 w 128"/>
                  <a:gd name="T65" fmla="*/ 120 h 128"/>
                  <a:gd name="T66" fmla="*/ 51 w 128"/>
                  <a:gd name="T67" fmla="*/ 102 h 128"/>
                  <a:gd name="T68" fmla="*/ 43 w 128"/>
                  <a:gd name="T69" fmla="*/ 99 h 128"/>
                  <a:gd name="T70" fmla="*/ 28 w 128"/>
                  <a:gd name="T71" fmla="*/ 107 h 128"/>
                  <a:gd name="T72" fmla="*/ 27 w 128"/>
                  <a:gd name="T73" fmla="*/ 89 h 128"/>
                  <a:gd name="T74" fmla="*/ 26 w 128"/>
                  <a:gd name="T75" fmla="*/ 77 h 128"/>
                  <a:gd name="T76" fmla="*/ 8 w 128"/>
                  <a:gd name="T77" fmla="*/ 69 h 128"/>
                  <a:gd name="T78" fmla="*/ 20 w 128"/>
                  <a:gd name="T79" fmla="*/ 56 h 128"/>
                  <a:gd name="T80" fmla="*/ 28 w 128"/>
                  <a:gd name="T81" fmla="*/ 47 h 128"/>
                  <a:gd name="T82" fmla="*/ 21 w 128"/>
                  <a:gd name="T83" fmla="*/ 28 h 128"/>
                  <a:gd name="T84" fmla="*/ 39 w 128"/>
                  <a:gd name="T85" fmla="*/ 27 h 128"/>
                  <a:gd name="T86" fmla="*/ 47 w 128"/>
                  <a:gd name="T87" fmla="*/ 28 h 128"/>
                  <a:gd name="T88" fmla="*/ 56 w 128"/>
                  <a:gd name="T89" fmla="*/ 20 h 128"/>
                  <a:gd name="T90" fmla="*/ 69 w 128"/>
                  <a:gd name="T91" fmla="*/ 8 h 128"/>
                  <a:gd name="T92" fmla="*/ 77 w 128"/>
                  <a:gd name="T93" fmla="*/ 26 h 128"/>
                  <a:gd name="T94" fmla="*/ 85 w 128"/>
                  <a:gd name="T95" fmla="*/ 29 h 128"/>
                  <a:gd name="T96" fmla="*/ 100 w 128"/>
                  <a:gd name="T97" fmla="*/ 21 h 128"/>
                  <a:gd name="T98" fmla="*/ 101 w 128"/>
                  <a:gd name="T99" fmla="*/ 39 h 128"/>
                  <a:gd name="T100" fmla="*/ 102 w 128"/>
                  <a:gd name="T101" fmla="*/ 51 h 128"/>
                  <a:gd name="T102" fmla="*/ 120 w 128"/>
                  <a:gd name="T103" fmla="*/ 59 h 128"/>
                  <a:gd name="T104" fmla="*/ 108 w 128"/>
                  <a:gd name="T105" fmla="*/ 72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128" h="128">
                    <a:moveTo>
                      <a:pt x="122" y="51"/>
                    </a:moveTo>
                    <a:cubicBezTo>
                      <a:pt x="109" y="48"/>
                      <a:pt x="109" y="48"/>
                      <a:pt x="109" y="48"/>
                    </a:cubicBezTo>
                    <a:cubicBezTo>
                      <a:pt x="109" y="46"/>
                      <a:pt x="108" y="45"/>
                      <a:pt x="107" y="43"/>
                    </a:cubicBezTo>
                    <a:cubicBezTo>
                      <a:pt x="114" y="33"/>
                      <a:pt x="114" y="33"/>
                      <a:pt x="114" y="33"/>
                    </a:cubicBezTo>
                    <a:cubicBezTo>
                      <a:pt x="116" y="30"/>
                      <a:pt x="116" y="25"/>
                      <a:pt x="113" y="23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4" y="13"/>
                      <a:pt x="102" y="13"/>
                      <a:pt x="100" y="13"/>
                    </a:cubicBezTo>
                    <a:cubicBezTo>
                      <a:pt x="98" y="13"/>
                      <a:pt x="97" y="13"/>
                      <a:pt x="95" y="14"/>
                    </a:cubicBezTo>
                    <a:cubicBezTo>
                      <a:pt x="85" y="21"/>
                      <a:pt x="85" y="21"/>
                      <a:pt x="85" y="21"/>
                    </a:cubicBezTo>
                    <a:cubicBezTo>
                      <a:pt x="83" y="20"/>
                      <a:pt x="82" y="19"/>
                      <a:pt x="80" y="19"/>
                    </a:cubicBezTo>
                    <a:cubicBezTo>
                      <a:pt x="77" y="6"/>
                      <a:pt x="77" y="6"/>
                      <a:pt x="77" y="6"/>
                    </a:cubicBezTo>
                    <a:cubicBezTo>
                      <a:pt x="77" y="3"/>
                      <a:pt x="73" y="0"/>
                      <a:pt x="69" y="0"/>
                    </a:cubicBezTo>
                    <a:cubicBezTo>
                      <a:pt x="59" y="0"/>
                      <a:pt x="59" y="0"/>
                      <a:pt x="59" y="0"/>
                    </a:cubicBezTo>
                    <a:cubicBezTo>
                      <a:pt x="55" y="0"/>
                      <a:pt x="51" y="3"/>
                      <a:pt x="51" y="6"/>
                    </a:cubicBezTo>
                    <a:cubicBezTo>
                      <a:pt x="48" y="19"/>
                      <a:pt x="48" y="19"/>
                      <a:pt x="48" y="19"/>
                    </a:cubicBezTo>
                    <a:cubicBezTo>
                      <a:pt x="46" y="19"/>
                      <a:pt x="45" y="20"/>
                      <a:pt x="43" y="21"/>
                    </a:cubicBezTo>
                    <a:cubicBezTo>
                      <a:pt x="33" y="14"/>
                      <a:pt x="33" y="14"/>
                      <a:pt x="33" y="14"/>
                    </a:cubicBezTo>
                    <a:cubicBezTo>
                      <a:pt x="31" y="13"/>
                      <a:pt x="30" y="13"/>
                      <a:pt x="28" y="13"/>
                    </a:cubicBezTo>
                    <a:cubicBezTo>
                      <a:pt x="26" y="13"/>
                      <a:pt x="24" y="13"/>
                      <a:pt x="23" y="15"/>
                    </a:cubicBezTo>
                    <a:cubicBezTo>
                      <a:pt x="15" y="23"/>
                      <a:pt x="15" y="23"/>
                      <a:pt x="15" y="23"/>
                    </a:cubicBezTo>
                    <a:cubicBezTo>
                      <a:pt x="12" y="25"/>
                      <a:pt x="12" y="30"/>
                      <a:pt x="14" y="33"/>
                    </a:cubicBezTo>
                    <a:cubicBezTo>
                      <a:pt x="21" y="43"/>
                      <a:pt x="21" y="43"/>
                      <a:pt x="21" y="43"/>
                    </a:cubicBezTo>
                    <a:cubicBezTo>
                      <a:pt x="20" y="45"/>
                      <a:pt x="19" y="46"/>
                      <a:pt x="19" y="48"/>
                    </a:cubicBezTo>
                    <a:cubicBezTo>
                      <a:pt x="6" y="51"/>
                      <a:pt x="6" y="51"/>
                      <a:pt x="6" y="51"/>
                    </a:cubicBezTo>
                    <a:cubicBezTo>
                      <a:pt x="3" y="51"/>
                      <a:pt x="0" y="55"/>
                      <a:pt x="0" y="59"/>
                    </a:cubicBezTo>
                    <a:cubicBezTo>
                      <a:pt x="0" y="69"/>
                      <a:pt x="0" y="69"/>
                      <a:pt x="0" y="69"/>
                    </a:cubicBezTo>
                    <a:cubicBezTo>
                      <a:pt x="0" y="73"/>
                      <a:pt x="3" y="77"/>
                      <a:pt x="6" y="77"/>
                    </a:cubicBezTo>
                    <a:cubicBezTo>
                      <a:pt x="19" y="80"/>
                      <a:pt x="19" y="80"/>
                      <a:pt x="19" y="80"/>
                    </a:cubicBezTo>
                    <a:cubicBezTo>
                      <a:pt x="19" y="82"/>
                      <a:pt x="20" y="83"/>
                      <a:pt x="21" y="85"/>
                    </a:cubicBezTo>
                    <a:cubicBezTo>
                      <a:pt x="14" y="95"/>
                      <a:pt x="14" y="95"/>
                      <a:pt x="14" y="95"/>
                    </a:cubicBezTo>
                    <a:cubicBezTo>
                      <a:pt x="12" y="98"/>
                      <a:pt x="12" y="103"/>
                      <a:pt x="15" y="105"/>
                    </a:cubicBezTo>
                    <a:cubicBezTo>
                      <a:pt x="23" y="113"/>
                      <a:pt x="23" y="113"/>
                      <a:pt x="23" y="113"/>
                    </a:cubicBezTo>
                    <a:cubicBezTo>
                      <a:pt x="24" y="115"/>
                      <a:pt x="26" y="115"/>
                      <a:pt x="28" y="115"/>
                    </a:cubicBezTo>
                    <a:cubicBezTo>
                      <a:pt x="30" y="115"/>
                      <a:pt x="31" y="115"/>
                      <a:pt x="33" y="114"/>
                    </a:cubicBezTo>
                    <a:cubicBezTo>
                      <a:pt x="43" y="107"/>
                      <a:pt x="43" y="107"/>
                      <a:pt x="43" y="107"/>
                    </a:cubicBezTo>
                    <a:cubicBezTo>
                      <a:pt x="45" y="108"/>
                      <a:pt x="46" y="109"/>
                      <a:pt x="48" y="109"/>
                    </a:cubicBezTo>
                    <a:cubicBezTo>
                      <a:pt x="51" y="122"/>
                      <a:pt x="51" y="122"/>
                      <a:pt x="51" y="122"/>
                    </a:cubicBezTo>
                    <a:cubicBezTo>
                      <a:pt x="51" y="125"/>
                      <a:pt x="55" y="128"/>
                      <a:pt x="59" y="128"/>
                    </a:cubicBezTo>
                    <a:cubicBezTo>
                      <a:pt x="69" y="128"/>
                      <a:pt x="69" y="128"/>
                      <a:pt x="69" y="128"/>
                    </a:cubicBezTo>
                    <a:cubicBezTo>
                      <a:pt x="73" y="128"/>
                      <a:pt x="77" y="125"/>
                      <a:pt x="77" y="122"/>
                    </a:cubicBezTo>
                    <a:cubicBezTo>
                      <a:pt x="80" y="109"/>
                      <a:pt x="80" y="109"/>
                      <a:pt x="80" y="109"/>
                    </a:cubicBezTo>
                    <a:cubicBezTo>
                      <a:pt x="82" y="109"/>
                      <a:pt x="83" y="108"/>
                      <a:pt x="85" y="107"/>
                    </a:cubicBezTo>
                    <a:cubicBezTo>
                      <a:pt x="95" y="114"/>
                      <a:pt x="95" y="114"/>
                      <a:pt x="95" y="114"/>
                    </a:cubicBezTo>
                    <a:cubicBezTo>
                      <a:pt x="97" y="115"/>
                      <a:pt x="98" y="115"/>
                      <a:pt x="100" y="115"/>
                    </a:cubicBezTo>
                    <a:cubicBezTo>
                      <a:pt x="102" y="115"/>
                      <a:pt x="104" y="115"/>
                      <a:pt x="105" y="113"/>
                    </a:cubicBezTo>
                    <a:cubicBezTo>
                      <a:pt x="113" y="105"/>
                      <a:pt x="113" y="105"/>
                      <a:pt x="113" y="105"/>
                    </a:cubicBezTo>
                    <a:cubicBezTo>
                      <a:pt x="116" y="103"/>
                      <a:pt x="116" y="98"/>
                      <a:pt x="114" y="95"/>
                    </a:cubicBezTo>
                    <a:cubicBezTo>
                      <a:pt x="107" y="85"/>
                      <a:pt x="107" y="85"/>
                      <a:pt x="107" y="85"/>
                    </a:cubicBezTo>
                    <a:cubicBezTo>
                      <a:pt x="108" y="83"/>
                      <a:pt x="109" y="82"/>
                      <a:pt x="109" y="80"/>
                    </a:cubicBezTo>
                    <a:cubicBezTo>
                      <a:pt x="122" y="77"/>
                      <a:pt x="122" y="77"/>
                      <a:pt x="122" y="77"/>
                    </a:cubicBezTo>
                    <a:cubicBezTo>
                      <a:pt x="125" y="77"/>
                      <a:pt x="128" y="73"/>
                      <a:pt x="128" y="69"/>
                    </a:cubicBezTo>
                    <a:cubicBezTo>
                      <a:pt x="128" y="59"/>
                      <a:pt x="128" y="59"/>
                      <a:pt x="128" y="59"/>
                    </a:cubicBezTo>
                    <a:cubicBezTo>
                      <a:pt x="128" y="55"/>
                      <a:pt x="125" y="51"/>
                      <a:pt x="122" y="51"/>
                    </a:cubicBezTo>
                    <a:close/>
                    <a:moveTo>
                      <a:pt x="108" y="72"/>
                    </a:moveTo>
                    <a:cubicBezTo>
                      <a:pt x="105" y="72"/>
                      <a:pt x="103" y="74"/>
                      <a:pt x="102" y="77"/>
                    </a:cubicBezTo>
                    <a:cubicBezTo>
                      <a:pt x="101" y="79"/>
                      <a:pt x="101" y="80"/>
                      <a:pt x="100" y="81"/>
                    </a:cubicBezTo>
                    <a:cubicBezTo>
                      <a:pt x="99" y="84"/>
                      <a:pt x="99" y="87"/>
                      <a:pt x="101" y="89"/>
                    </a:cubicBezTo>
                    <a:cubicBezTo>
                      <a:pt x="107" y="100"/>
                      <a:pt x="107" y="100"/>
                      <a:pt x="107" y="100"/>
                    </a:cubicBezTo>
                    <a:cubicBezTo>
                      <a:pt x="100" y="107"/>
                      <a:pt x="100" y="107"/>
                      <a:pt x="100" y="107"/>
                    </a:cubicBezTo>
                    <a:cubicBezTo>
                      <a:pt x="89" y="101"/>
                      <a:pt x="89" y="101"/>
                      <a:pt x="89" y="101"/>
                    </a:cubicBezTo>
                    <a:cubicBezTo>
                      <a:pt x="88" y="100"/>
                      <a:pt x="86" y="99"/>
                      <a:pt x="85" y="99"/>
                    </a:cubicBezTo>
                    <a:cubicBezTo>
                      <a:pt x="84" y="99"/>
                      <a:pt x="83" y="99"/>
                      <a:pt x="81" y="100"/>
                    </a:cubicBezTo>
                    <a:cubicBezTo>
                      <a:pt x="80" y="101"/>
                      <a:pt x="79" y="101"/>
                      <a:pt x="77" y="102"/>
                    </a:cubicBezTo>
                    <a:cubicBezTo>
                      <a:pt x="74" y="103"/>
                      <a:pt x="72" y="105"/>
                      <a:pt x="72" y="108"/>
                    </a:cubicBezTo>
                    <a:cubicBezTo>
                      <a:pt x="69" y="120"/>
                      <a:pt x="69" y="120"/>
                      <a:pt x="69" y="120"/>
                    </a:cubicBezTo>
                    <a:cubicBezTo>
                      <a:pt x="59" y="120"/>
                      <a:pt x="59" y="120"/>
                      <a:pt x="59" y="120"/>
                    </a:cubicBezTo>
                    <a:cubicBezTo>
                      <a:pt x="56" y="108"/>
                      <a:pt x="56" y="108"/>
                      <a:pt x="56" y="108"/>
                    </a:cubicBezTo>
                    <a:cubicBezTo>
                      <a:pt x="56" y="105"/>
                      <a:pt x="54" y="103"/>
                      <a:pt x="51" y="102"/>
                    </a:cubicBezTo>
                    <a:cubicBezTo>
                      <a:pt x="49" y="101"/>
                      <a:pt x="48" y="101"/>
                      <a:pt x="47" y="100"/>
                    </a:cubicBezTo>
                    <a:cubicBezTo>
                      <a:pt x="45" y="99"/>
                      <a:pt x="44" y="99"/>
                      <a:pt x="43" y="99"/>
                    </a:cubicBezTo>
                    <a:cubicBezTo>
                      <a:pt x="42" y="99"/>
                      <a:pt x="40" y="100"/>
                      <a:pt x="39" y="101"/>
                    </a:cubicBezTo>
                    <a:cubicBezTo>
                      <a:pt x="28" y="107"/>
                      <a:pt x="28" y="107"/>
                      <a:pt x="28" y="107"/>
                    </a:cubicBezTo>
                    <a:cubicBezTo>
                      <a:pt x="21" y="100"/>
                      <a:pt x="21" y="100"/>
                      <a:pt x="21" y="100"/>
                    </a:cubicBezTo>
                    <a:cubicBezTo>
                      <a:pt x="27" y="89"/>
                      <a:pt x="27" y="89"/>
                      <a:pt x="27" y="89"/>
                    </a:cubicBezTo>
                    <a:cubicBezTo>
                      <a:pt x="29" y="87"/>
                      <a:pt x="29" y="84"/>
                      <a:pt x="28" y="81"/>
                    </a:cubicBezTo>
                    <a:cubicBezTo>
                      <a:pt x="27" y="80"/>
                      <a:pt x="27" y="79"/>
                      <a:pt x="26" y="77"/>
                    </a:cubicBezTo>
                    <a:cubicBezTo>
                      <a:pt x="25" y="74"/>
                      <a:pt x="23" y="72"/>
                      <a:pt x="20" y="72"/>
                    </a:cubicBezTo>
                    <a:cubicBezTo>
                      <a:pt x="8" y="69"/>
                      <a:pt x="8" y="69"/>
                      <a:pt x="8" y="69"/>
                    </a:cubicBezTo>
                    <a:cubicBezTo>
                      <a:pt x="8" y="59"/>
                      <a:pt x="8" y="59"/>
                      <a:pt x="8" y="59"/>
                    </a:cubicBezTo>
                    <a:cubicBezTo>
                      <a:pt x="20" y="56"/>
                      <a:pt x="20" y="56"/>
                      <a:pt x="20" y="56"/>
                    </a:cubicBezTo>
                    <a:cubicBezTo>
                      <a:pt x="23" y="56"/>
                      <a:pt x="25" y="54"/>
                      <a:pt x="26" y="51"/>
                    </a:cubicBezTo>
                    <a:cubicBezTo>
                      <a:pt x="27" y="49"/>
                      <a:pt x="27" y="48"/>
                      <a:pt x="28" y="47"/>
                    </a:cubicBezTo>
                    <a:cubicBezTo>
                      <a:pt x="29" y="44"/>
                      <a:pt x="29" y="41"/>
                      <a:pt x="27" y="39"/>
                    </a:cubicBezTo>
                    <a:cubicBezTo>
                      <a:pt x="21" y="28"/>
                      <a:pt x="21" y="28"/>
                      <a:pt x="21" y="28"/>
                    </a:cubicBezTo>
                    <a:cubicBezTo>
                      <a:pt x="28" y="21"/>
                      <a:pt x="28" y="21"/>
                      <a:pt x="28" y="21"/>
                    </a:cubicBezTo>
                    <a:cubicBezTo>
                      <a:pt x="39" y="27"/>
                      <a:pt x="39" y="27"/>
                      <a:pt x="39" y="27"/>
                    </a:cubicBezTo>
                    <a:cubicBezTo>
                      <a:pt x="40" y="28"/>
                      <a:pt x="42" y="29"/>
                      <a:pt x="43" y="29"/>
                    </a:cubicBezTo>
                    <a:cubicBezTo>
                      <a:pt x="44" y="29"/>
                      <a:pt x="45" y="29"/>
                      <a:pt x="47" y="28"/>
                    </a:cubicBezTo>
                    <a:cubicBezTo>
                      <a:pt x="48" y="27"/>
                      <a:pt x="49" y="27"/>
                      <a:pt x="51" y="26"/>
                    </a:cubicBezTo>
                    <a:cubicBezTo>
                      <a:pt x="54" y="25"/>
                      <a:pt x="56" y="23"/>
                      <a:pt x="56" y="20"/>
                    </a:cubicBezTo>
                    <a:cubicBezTo>
                      <a:pt x="59" y="8"/>
                      <a:pt x="59" y="8"/>
                      <a:pt x="59" y="8"/>
                    </a:cubicBezTo>
                    <a:cubicBezTo>
                      <a:pt x="69" y="8"/>
                      <a:pt x="69" y="8"/>
                      <a:pt x="69" y="8"/>
                    </a:cubicBezTo>
                    <a:cubicBezTo>
                      <a:pt x="72" y="20"/>
                      <a:pt x="72" y="20"/>
                      <a:pt x="72" y="20"/>
                    </a:cubicBezTo>
                    <a:cubicBezTo>
                      <a:pt x="72" y="23"/>
                      <a:pt x="74" y="25"/>
                      <a:pt x="77" y="26"/>
                    </a:cubicBezTo>
                    <a:cubicBezTo>
                      <a:pt x="79" y="27"/>
                      <a:pt x="80" y="27"/>
                      <a:pt x="81" y="28"/>
                    </a:cubicBezTo>
                    <a:cubicBezTo>
                      <a:pt x="83" y="29"/>
                      <a:pt x="84" y="29"/>
                      <a:pt x="85" y="29"/>
                    </a:cubicBezTo>
                    <a:cubicBezTo>
                      <a:pt x="86" y="29"/>
                      <a:pt x="88" y="28"/>
                      <a:pt x="89" y="27"/>
                    </a:cubicBezTo>
                    <a:cubicBezTo>
                      <a:pt x="100" y="21"/>
                      <a:pt x="100" y="21"/>
                      <a:pt x="100" y="21"/>
                    </a:cubicBezTo>
                    <a:cubicBezTo>
                      <a:pt x="107" y="28"/>
                      <a:pt x="107" y="28"/>
                      <a:pt x="107" y="28"/>
                    </a:cubicBezTo>
                    <a:cubicBezTo>
                      <a:pt x="101" y="39"/>
                      <a:pt x="101" y="39"/>
                      <a:pt x="101" y="39"/>
                    </a:cubicBezTo>
                    <a:cubicBezTo>
                      <a:pt x="99" y="41"/>
                      <a:pt x="99" y="44"/>
                      <a:pt x="100" y="47"/>
                    </a:cubicBezTo>
                    <a:cubicBezTo>
                      <a:pt x="101" y="48"/>
                      <a:pt x="101" y="49"/>
                      <a:pt x="102" y="51"/>
                    </a:cubicBezTo>
                    <a:cubicBezTo>
                      <a:pt x="103" y="54"/>
                      <a:pt x="105" y="56"/>
                      <a:pt x="108" y="56"/>
                    </a:cubicBezTo>
                    <a:cubicBezTo>
                      <a:pt x="120" y="59"/>
                      <a:pt x="120" y="59"/>
                      <a:pt x="120" y="59"/>
                    </a:cubicBezTo>
                    <a:cubicBezTo>
                      <a:pt x="120" y="69"/>
                      <a:pt x="120" y="69"/>
                      <a:pt x="120" y="69"/>
                    </a:cubicBezTo>
                    <a:lnTo>
                      <a:pt x="108" y="7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5" name="Freeform 54"/>
              <p:cNvSpPr>
                <a:spLocks noEditPoints="1"/>
              </p:cNvSpPr>
              <p:nvPr/>
            </p:nvSpPr>
            <p:spPr bwMode="auto">
              <a:xfrm>
                <a:off x="4685060" y="2981258"/>
                <a:ext cx="156157" cy="156157"/>
              </a:xfrm>
              <a:custGeom>
                <a:avLst/>
                <a:gdLst>
                  <a:gd name="T0" fmla="*/ 28 w 56"/>
                  <a:gd name="T1" fmla="*/ 0 h 56"/>
                  <a:gd name="T2" fmla="*/ 0 w 56"/>
                  <a:gd name="T3" fmla="*/ 28 h 56"/>
                  <a:gd name="T4" fmla="*/ 28 w 56"/>
                  <a:gd name="T5" fmla="*/ 56 h 56"/>
                  <a:gd name="T6" fmla="*/ 56 w 56"/>
                  <a:gd name="T7" fmla="*/ 28 h 56"/>
                  <a:gd name="T8" fmla="*/ 28 w 56"/>
                  <a:gd name="T9" fmla="*/ 0 h 56"/>
                  <a:gd name="T10" fmla="*/ 28 w 56"/>
                  <a:gd name="T11" fmla="*/ 53 h 56"/>
                  <a:gd name="T12" fmla="*/ 4 w 56"/>
                  <a:gd name="T13" fmla="*/ 28 h 56"/>
                  <a:gd name="T14" fmla="*/ 28 w 56"/>
                  <a:gd name="T15" fmla="*/ 4 h 56"/>
                  <a:gd name="T16" fmla="*/ 53 w 56"/>
                  <a:gd name="T17" fmla="*/ 28 h 56"/>
                  <a:gd name="T18" fmla="*/ 28 w 56"/>
                  <a:gd name="T19" fmla="*/ 53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56" h="56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43"/>
                      <a:pt x="13" y="56"/>
                      <a:pt x="28" y="56"/>
                    </a:cubicBezTo>
                    <a:cubicBezTo>
                      <a:pt x="43" y="56"/>
                      <a:pt x="56" y="43"/>
                      <a:pt x="56" y="28"/>
                    </a:cubicBezTo>
                    <a:cubicBezTo>
                      <a:pt x="56" y="13"/>
                      <a:pt x="43" y="0"/>
                      <a:pt x="28" y="0"/>
                    </a:cubicBezTo>
                    <a:close/>
                    <a:moveTo>
                      <a:pt x="28" y="53"/>
                    </a:moveTo>
                    <a:cubicBezTo>
                      <a:pt x="14" y="53"/>
                      <a:pt x="4" y="42"/>
                      <a:pt x="4" y="28"/>
                    </a:cubicBezTo>
                    <a:cubicBezTo>
                      <a:pt x="4" y="14"/>
                      <a:pt x="14" y="4"/>
                      <a:pt x="28" y="4"/>
                    </a:cubicBezTo>
                    <a:cubicBezTo>
                      <a:pt x="42" y="4"/>
                      <a:pt x="53" y="14"/>
                      <a:pt x="53" y="28"/>
                    </a:cubicBezTo>
                    <a:cubicBezTo>
                      <a:pt x="53" y="42"/>
                      <a:pt x="42" y="53"/>
                      <a:pt x="28" y="5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6" name="Freeform 55"/>
              <p:cNvSpPr>
                <a:spLocks noEditPoints="1"/>
              </p:cNvSpPr>
              <p:nvPr/>
            </p:nvSpPr>
            <p:spPr bwMode="auto">
              <a:xfrm>
                <a:off x="4718226" y="3014425"/>
                <a:ext cx="89825" cy="89825"/>
              </a:xfrm>
              <a:custGeom>
                <a:avLst/>
                <a:gdLst>
                  <a:gd name="T0" fmla="*/ 16 w 32"/>
                  <a:gd name="T1" fmla="*/ 0 h 32"/>
                  <a:gd name="T2" fmla="*/ 0 w 32"/>
                  <a:gd name="T3" fmla="*/ 16 h 32"/>
                  <a:gd name="T4" fmla="*/ 16 w 32"/>
                  <a:gd name="T5" fmla="*/ 32 h 32"/>
                  <a:gd name="T6" fmla="*/ 32 w 32"/>
                  <a:gd name="T7" fmla="*/ 16 h 32"/>
                  <a:gd name="T8" fmla="*/ 16 w 32"/>
                  <a:gd name="T9" fmla="*/ 0 h 32"/>
                  <a:gd name="T10" fmla="*/ 16 w 32"/>
                  <a:gd name="T11" fmla="*/ 28 h 32"/>
                  <a:gd name="T12" fmla="*/ 4 w 32"/>
                  <a:gd name="T13" fmla="*/ 16 h 32"/>
                  <a:gd name="T14" fmla="*/ 16 w 32"/>
                  <a:gd name="T15" fmla="*/ 4 h 32"/>
                  <a:gd name="T16" fmla="*/ 28 w 32"/>
                  <a:gd name="T17" fmla="*/ 16 h 32"/>
                  <a:gd name="T18" fmla="*/ 16 w 32"/>
                  <a:gd name="T19" fmla="*/ 28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32" h="32">
                    <a:moveTo>
                      <a:pt x="16" y="0"/>
                    </a:moveTo>
                    <a:cubicBezTo>
                      <a:pt x="7" y="0"/>
                      <a:pt x="0" y="7"/>
                      <a:pt x="0" y="16"/>
                    </a:cubicBezTo>
                    <a:cubicBezTo>
                      <a:pt x="0" y="25"/>
                      <a:pt x="7" y="32"/>
                      <a:pt x="16" y="32"/>
                    </a:cubicBezTo>
                    <a:cubicBezTo>
                      <a:pt x="25" y="32"/>
                      <a:pt x="32" y="25"/>
                      <a:pt x="32" y="16"/>
                    </a:cubicBezTo>
                    <a:cubicBezTo>
                      <a:pt x="32" y="7"/>
                      <a:pt x="25" y="0"/>
                      <a:pt x="16" y="0"/>
                    </a:cubicBezTo>
                    <a:close/>
                    <a:moveTo>
                      <a:pt x="16" y="28"/>
                    </a:moveTo>
                    <a:cubicBezTo>
                      <a:pt x="9" y="28"/>
                      <a:pt x="4" y="23"/>
                      <a:pt x="4" y="16"/>
                    </a:cubicBezTo>
                    <a:cubicBezTo>
                      <a:pt x="4" y="9"/>
                      <a:pt x="9" y="4"/>
                      <a:pt x="16" y="4"/>
                    </a:cubicBezTo>
                    <a:cubicBezTo>
                      <a:pt x="23" y="4"/>
                      <a:pt x="28" y="9"/>
                      <a:pt x="28" y="16"/>
                    </a:cubicBezTo>
                    <a:cubicBezTo>
                      <a:pt x="28" y="23"/>
                      <a:pt x="23" y="28"/>
                      <a:pt x="16" y="2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" name="组合 3"/>
          <p:cNvGrpSpPr/>
          <p:nvPr/>
        </p:nvGrpSpPr>
        <p:grpSpPr>
          <a:xfrm>
            <a:off x="3649324" y="3141825"/>
            <a:ext cx="2059666" cy="993531"/>
            <a:chOff x="3649324" y="3141825"/>
            <a:chExt cx="2059666" cy="993531"/>
          </a:xfrm>
        </p:grpSpPr>
        <p:sp>
          <p:nvSpPr>
            <p:cNvPr id="36" name="Rectangle 35"/>
            <p:cNvSpPr/>
            <p:nvPr/>
          </p:nvSpPr>
          <p:spPr>
            <a:xfrm>
              <a:off x="364932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战略布局</a:t>
              </a:r>
            </a:p>
          </p:txBody>
        </p:sp>
        <p:sp>
          <p:nvSpPr>
            <p:cNvPr id="57" name="Freeform 56"/>
            <p:cNvSpPr>
              <a:spLocks noEditPoints="1"/>
            </p:cNvSpPr>
            <p:nvPr/>
          </p:nvSpPr>
          <p:spPr bwMode="auto">
            <a:xfrm>
              <a:off x="4495361" y="3141825"/>
              <a:ext cx="367591" cy="356535"/>
            </a:xfrm>
            <a:custGeom>
              <a:avLst/>
              <a:gdLst>
                <a:gd name="T0" fmla="*/ 94 w 132"/>
                <a:gd name="T1" fmla="*/ 0 h 128"/>
                <a:gd name="T2" fmla="*/ 56 w 132"/>
                <a:gd name="T3" fmla="*/ 27 h 128"/>
                <a:gd name="T4" fmla="*/ 55 w 132"/>
                <a:gd name="T5" fmla="*/ 27 h 128"/>
                <a:gd name="T6" fmla="*/ 14 w 132"/>
                <a:gd name="T7" fmla="*/ 69 h 128"/>
                <a:gd name="T8" fmla="*/ 1 w 132"/>
                <a:gd name="T9" fmla="*/ 110 h 128"/>
                <a:gd name="T10" fmla="*/ 14 w 132"/>
                <a:gd name="T11" fmla="*/ 128 h 128"/>
                <a:gd name="T12" fmla="*/ 53 w 132"/>
                <a:gd name="T13" fmla="*/ 118 h 128"/>
                <a:gd name="T14" fmla="*/ 120 w 132"/>
                <a:gd name="T15" fmla="*/ 53 h 128"/>
                <a:gd name="T16" fmla="*/ 64 w 132"/>
                <a:gd name="T17" fmla="*/ 95 h 128"/>
                <a:gd name="T18" fmla="*/ 99 w 132"/>
                <a:gd name="T19" fmla="*/ 47 h 128"/>
                <a:gd name="T20" fmla="*/ 95 w 132"/>
                <a:gd name="T21" fmla="*/ 67 h 128"/>
                <a:gd name="T22" fmla="*/ 64 w 132"/>
                <a:gd name="T23" fmla="*/ 98 h 128"/>
                <a:gd name="T24" fmla="*/ 59 w 132"/>
                <a:gd name="T25" fmla="*/ 81 h 128"/>
                <a:gd name="T26" fmla="*/ 46 w 132"/>
                <a:gd name="T27" fmla="*/ 68 h 128"/>
                <a:gd name="T28" fmla="*/ 92 w 132"/>
                <a:gd name="T29" fmla="*/ 36 h 128"/>
                <a:gd name="T30" fmla="*/ 59 w 132"/>
                <a:gd name="T31" fmla="*/ 81 h 128"/>
                <a:gd name="T32" fmla="*/ 30 w 132"/>
                <a:gd name="T33" fmla="*/ 64 h 128"/>
                <a:gd name="T34" fmla="*/ 80 w 132"/>
                <a:gd name="T35" fmla="*/ 29 h 128"/>
                <a:gd name="T36" fmla="*/ 17 w 132"/>
                <a:gd name="T37" fmla="*/ 119 h 128"/>
                <a:gd name="T38" fmla="*/ 8 w 132"/>
                <a:gd name="T39" fmla="*/ 114 h 128"/>
                <a:gd name="T40" fmla="*/ 13 w 132"/>
                <a:gd name="T41" fmla="*/ 96 h 128"/>
                <a:gd name="T42" fmla="*/ 32 w 132"/>
                <a:gd name="T43" fmla="*/ 116 h 128"/>
                <a:gd name="T44" fmla="*/ 35 w 132"/>
                <a:gd name="T45" fmla="*/ 115 h 128"/>
                <a:gd name="T46" fmla="*/ 14 w 132"/>
                <a:gd name="T47" fmla="*/ 92 h 128"/>
                <a:gd name="T48" fmla="*/ 19 w 132"/>
                <a:gd name="T49" fmla="*/ 75 h 128"/>
                <a:gd name="T50" fmla="*/ 52 w 132"/>
                <a:gd name="T51" fmla="*/ 110 h 128"/>
                <a:gd name="T52" fmla="*/ 35 w 132"/>
                <a:gd name="T53" fmla="*/ 115 h 128"/>
                <a:gd name="T54" fmla="*/ 108 w 132"/>
                <a:gd name="T55" fmla="*/ 54 h 128"/>
                <a:gd name="T56" fmla="*/ 98 w 132"/>
                <a:gd name="T57" fmla="*/ 30 h 128"/>
                <a:gd name="T58" fmla="*/ 81 w 132"/>
                <a:gd name="T59" fmla="*/ 13 h 128"/>
                <a:gd name="T60" fmla="*/ 112 w 132"/>
                <a:gd name="T61" fmla="*/ 16 h 128"/>
                <a:gd name="T62" fmla="*/ 115 w 132"/>
                <a:gd name="T63" fmla="*/ 4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32" h="128">
                  <a:moveTo>
                    <a:pt x="118" y="10"/>
                  </a:moveTo>
                  <a:cubicBezTo>
                    <a:pt x="111" y="4"/>
                    <a:pt x="102" y="0"/>
                    <a:pt x="94" y="0"/>
                  </a:cubicBezTo>
                  <a:cubicBezTo>
                    <a:pt x="87" y="0"/>
                    <a:pt x="80" y="3"/>
                    <a:pt x="75" y="8"/>
                  </a:cubicBezTo>
                  <a:cubicBezTo>
                    <a:pt x="56" y="27"/>
                    <a:pt x="56" y="27"/>
                    <a:pt x="56" y="27"/>
                  </a:cubicBezTo>
                  <a:cubicBezTo>
                    <a:pt x="56" y="27"/>
                    <a:pt x="56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55" y="27"/>
                    <a:pt x="55" y="27"/>
                    <a:pt x="55" y="27"/>
                  </a:cubicBezTo>
                  <a:cubicBezTo>
                    <a:pt x="14" y="69"/>
                    <a:pt x="14" y="69"/>
                    <a:pt x="14" y="69"/>
                  </a:cubicBezTo>
                  <a:cubicBezTo>
                    <a:pt x="12" y="71"/>
                    <a:pt x="11" y="73"/>
                    <a:pt x="10" y="76"/>
                  </a:cubicBezTo>
                  <a:cubicBezTo>
                    <a:pt x="1" y="110"/>
                    <a:pt x="1" y="110"/>
                    <a:pt x="1" y="110"/>
                  </a:cubicBezTo>
                  <a:cubicBezTo>
                    <a:pt x="1" y="110"/>
                    <a:pt x="0" y="113"/>
                    <a:pt x="0" y="114"/>
                  </a:cubicBezTo>
                  <a:cubicBezTo>
                    <a:pt x="0" y="122"/>
                    <a:pt x="6" y="128"/>
                    <a:pt x="14" y="128"/>
                  </a:cubicBezTo>
                  <a:cubicBezTo>
                    <a:pt x="16" y="128"/>
                    <a:pt x="19" y="127"/>
                    <a:pt x="19" y="127"/>
                  </a:cubicBezTo>
                  <a:cubicBezTo>
                    <a:pt x="53" y="118"/>
                    <a:pt x="53" y="118"/>
                    <a:pt x="53" y="118"/>
                  </a:cubicBezTo>
                  <a:cubicBezTo>
                    <a:pt x="55" y="118"/>
                    <a:pt x="57" y="116"/>
                    <a:pt x="59" y="114"/>
                  </a:cubicBezTo>
                  <a:cubicBezTo>
                    <a:pt x="120" y="53"/>
                    <a:pt x="120" y="53"/>
                    <a:pt x="120" y="53"/>
                  </a:cubicBezTo>
                  <a:cubicBezTo>
                    <a:pt x="132" y="42"/>
                    <a:pt x="130" y="23"/>
                    <a:pt x="118" y="10"/>
                  </a:cubicBezTo>
                  <a:close/>
                  <a:moveTo>
                    <a:pt x="64" y="95"/>
                  </a:moveTo>
                  <a:cubicBezTo>
                    <a:pt x="64" y="92"/>
                    <a:pt x="63" y="88"/>
                    <a:pt x="61" y="85"/>
                  </a:cubicBezTo>
                  <a:cubicBezTo>
                    <a:pt x="99" y="47"/>
                    <a:pt x="99" y="47"/>
                    <a:pt x="99" y="47"/>
                  </a:cubicBezTo>
                  <a:cubicBezTo>
                    <a:pt x="101" y="54"/>
                    <a:pt x="100" y="62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95" y="67"/>
                    <a:pt x="95" y="67"/>
                    <a:pt x="95" y="67"/>
                  </a:cubicBezTo>
                  <a:cubicBezTo>
                    <a:pt x="64" y="98"/>
                    <a:pt x="64" y="98"/>
                    <a:pt x="64" y="98"/>
                  </a:cubicBezTo>
                  <a:cubicBezTo>
                    <a:pt x="64" y="97"/>
                    <a:pt x="64" y="96"/>
                    <a:pt x="64" y="95"/>
                  </a:cubicBezTo>
                  <a:close/>
                  <a:moveTo>
                    <a:pt x="59" y="81"/>
                  </a:moveTo>
                  <a:cubicBezTo>
                    <a:pt x="58" y="79"/>
                    <a:pt x="56" y="76"/>
                    <a:pt x="54" y="74"/>
                  </a:cubicBezTo>
                  <a:cubicBezTo>
                    <a:pt x="51" y="72"/>
                    <a:pt x="49" y="70"/>
                    <a:pt x="46" y="68"/>
                  </a:cubicBezTo>
                  <a:cubicBezTo>
                    <a:pt x="84" y="30"/>
                    <a:pt x="84" y="30"/>
                    <a:pt x="84" y="30"/>
                  </a:cubicBezTo>
                  <a:cubicBezTo>
                    <a:pt x="87" y="31"/>
                    <a:pt x="90" y="33"/>
                    <a:pt x="92" y="36"/>
                  </a:cubicBezTo>
                  <a:cubicBezTo>
                    <a:pt x="94" y="38"/>
                    <a:pt x="96" y="40"/>
                    <a:pt x="97" y="43"/>
                  </a:cubicBezTo>
                  <a:lnTo>
                    <a:pt x="59" y="81"/>
                  </a:lnTo>
                  <a:close/>
                  <a:moveTo>
                    <a:pt x="42" y="66"/>
                  </a:moveTo>
                  <a:cubicBezTo>
                    <a:pt x="38" y="65"/>
                    <a:pt x="34" y="64"/>
                    <a:pt x="30" y="64"/>
                  </a:cubicBezTo>
                  <a:cubicBezTo>
                    <a:pt x="61" y="33"/>
                    <a:pt x="61" y="33"/>
                    <a:pt x="61" y="33"/>
                  </a:cubicBezTo>
                  <a:cubicBezTo>
                    <a:pt x="66" y="28"/>
                    <a:pt x="73" y="27"/>
                    <a:pt x="80" y="29"/>
                  </a:cubicBezTo>
                  <a:lnTo>
                    <a:pt x="42" y="66"/>
                  </a:lnTo>
                  <a:close/>
                  <a:moveTo>
                    <a:pt x="17" y="119"/>
                  </a:moveTo>
                  <a:cubicBezTo>
                    <a:pt x="16" y="120"/>
                    <a:pt x="15" y="120"/>
                    <a:pt x="14" y="120"/>
                  </a:cubicBezTo>
                  <a:cubicBezTo>
                    <a:pt x="11" y="120"/>
                    <a:pt x="8" y="117"/>
                    <a:pt x="8" y="114"/>
                  </a:cubicBezTo>
                  <a:cubicBezTo>
                    <a:pt x="8" y="113"/>
                    <a:pt x="8" y="112"/>
                    <a:pt x="8" y="112"/>
                  </a:cubicBezTo>
                  <a:cubicBezTo>
                    <a:pt x="13" y="96"/>
                    <a:pt x="13" y="96"/>
                    <a:pt x="13" y="96"/>
                  </a:cubicBezTo>
                  <a:cubicBezTo>
                    <a:pt x="17" y="96"/>
                    <a:pt x="22" y="98"/>
                    <a:pt x="26" y="102"/>
                  </a:cubicBezTo>
                  <a:cubicBezTo>
                    <a:pt x="30" y="106"/>
                    <a:pt x="32" y="111"/>
                    <a:pt x="32" y="116"/>
                  </a:cubicBezTo>
                  <a:lnTo>
                    <a:pt x="17" y="119"/>
                  </a:lnTo>
                  <a:close/>
                  <a:moveTo>
                    <a:pt x="35" y="115"/>
                  </a:moveTo>
                  <a:cubicBezTo>
                    <a:pt x="35" y="109"/>
                    <a:pt x="33" y="104"/>
                    <a:pt x="29" y="99"/>
                  </a:cubicBezTo>
                  <a:cubicBezTo>
                    <a:pt x="25" y="95"/>
                    <a:pt x="19" y="93"/>
                    <a:pt x="14" y="92"/>
                  </a:cubicBezTo>
                  <a:cubicBezTo>
                    <a:pt x="18" y="78"/>
                    <a:pt x="18" y="78"/>
                    <a:pt x="18" y="78"/>
                  </a:cubicBezTo>
                  <a:cubicBezTo>
                    <a:pt x="18" y="77"/>
                    <a:pt x="19" y="76"/>
                    <a:pt x="19" y="75"/>
                  </a:cubicBezTo>
                  <a:cubicBezTo>
                    <a:pt x="27" y="69"/>
                    <a:pt x="40" y="71"/>
                    <a:pt x="48" y="80"/>
                  </a:cubicBezTo>
                  <a:cubicBezTo>
                    <a:pt x="57" y="89"/>
                    <a:pt x="59" y="102"/>
                    <a:pt x="52" y="110"/>
                  </a:cubicBezTo>
                  <a:cubicBezTo>
                    <a:pt x="51" y="110"/>
                    <a:pt x="51" y="111"/>
                    <a:pt x="50" y="111"/>
                  </a:cubicBezTo>
                  <a:lnTo>
                    <a:pt x="35" y="115"/>
                  </a:lnTo>
                  <a:close/>
                  <a:moveTo>
                    <a:pt x="115" y="47"/>
                  </a:moveTo>
                  <a:cubicBezTo>
                    <a:pt x="108" y="54"/>
                    <a:pt x="108" y="54"/>
                    <a:pt x="108" y="54"/>
                  </a:cubicBezTo>
                  <a:cubicBezTo>
                    <a:pt x="108" y="53"/>
                    <a:pt x="108" y="52"/>
                    <a:pt x="108" y="51"/>
                  </a:cubicBezTo>
                  <a:cubicBezTo>
                    <a:pt x="107" y="43"/>
                    <a:pt x="104" y="36"/>
                    <a:pt x="98" y="30"/>
                  </a:cubicBezTo>
                  <a:cubicBezTo>
                    <a:pt x="91" y="24"/>
                    <a:pt x="83" y="20"/>
                    <a:pt x="74" y="20"/>
                  </a:cubicBezTo>
                  <a:cubicBezTo>
                    <a:pt x="81" y="13"/>
                    <a:pt x="81" y="13"/>
                    <a:pt x="81" y="13"/>
                  </a:cubicBezTo>
                  <a:cubicBezTo>
                    <a:pt x="84" y="10"/>
                    <a:pt x="89" y="8"/>
                    <a:pt x="94" y="8"/>
                  </a:cubicBezTo>
                  <a:cubicBezTo>
                    <a:pt x="100" y="8"/>
                    <a:pt x="107" y="11"/>
                    <a:pt x="112" y="16"/>
                  </a:cubicBezTo>
                  <a:cubicBezTo>
                    <a:pt x="117" y="21"/>
                    <a:pt x="120" y="27"/>
                    <a:pt x="120" y="33"/>
                  </a:cubicBezTo>
                  <a:cubicBezTo>
                    <a:pt x="120" y="38"/>
                    <a:pt x="118" y="43"/>
                    <a:pt x="115" y="47"/>
                  </a:cubicBezTo>
                  <a:close/>
                </a:path>
              </a:pathLst>
            </a:custGeom>
            <a:solidFill>
              <a:schemeClr val="tx2">
                <a:lumMod val="75000"/>
              </a:schemeClr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8862504" y="3141824"/>
            <a:ext cx="2059666" cy="993532"/>
            <a:chOff x="8862504" y="3141824"/>
            <a:chExt cx="2059666" cy="993532"/>
          </a:xfrm>
        </p:grpSpPr>
        <p:sp>
          <p:nvSpPr>
            <p:cNvPr id="37" name="Rectangle 36"/>
            <p:cNvSpPr/>
            <p:nvPr/>
          </p:nvSpPr>
          <p:spPr>
            <a:xfrm>
              <a:off x="8862504" y="3754098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发展历程</a:t>
              </a:r>
            </a:p>
          </p:txBody>
        </p:sp>
        <p:grpSp>
          <p:nvGrpSpPr>
            <p:cNvPr id="58" name="Group 57"/>
            <p:cNvGrpSpPr/>
            <p:nvPr/>
          </p:nvGrpSpPr>
          <p:grpSpPr>
            <a:xfrm>
              <a:off x="9770037" y="3141824"/>
              <a:ext cx="244600" cy="356535"/>
              <a:chOff x="3926387" y="3594831"/>
              <a:chExt cx="244600" cy="356535"/>
            </a:xfrm>
            <a:solidFill>
              <a:schemeClr val="tx2">
                <a:lumMod val="75000"/>
              </a:schemeClr>
            </a:solidFill>
          </p:grpSpPr>
          <p:sp>
            <p:nvSpPr>
              <p:cNvPr id="59" name="Freeform 58"/>
              <p:cNvSpPr>
                <a:spLocks noEditPoints="1"/>
              </p:cNvSpPr>
              <p:nvPr/>
            </p:nvSpPr>
            <p:spPr bwMode="auto">
              <a:xfrm>
                <a:off x="3926387" y="3594831"/>
                <a:ext cx="244600" cy="356535"/>
              </a:xfrm>
              <a:custGeom>
                <a:avLst/>
                <a:gdLst>
                  <a:gd name="T0" fmla="*/ 44 w 88"/>
                  <a:gd name="T1" fmla="*/ 0 h 128"/>
                  <a:gd name="T2" fmla="*/ 0 w 88"/>
                  <a:gd name="T3" fmla="*/ 44 h 128"/>
                  <a:gd name="T4" fmla="*/ 20 w 88"/>
                  <a:gd name="T5" fmla="*/ 92 h 128"/>
                  <a:gd name="T6" fmla="*/ 44 w 88"/>
                  <a:gd name="T7" fmla="*/ 128 h 128"/>
                  <a:gd name="T8" fmla="*/ 68 w 88"/>
                  <a:gd name="T9" fmla="*/ 92 h 128"/>
                  <a:gd name="T10" fmla="*/ 88 w 88"/>
                  <a:gd name="T11" fmla="*/ 44 h 128"/>
                  <a:gd name="T12" fmla="*/ 44 w 88"/>
                  <a:gd name="T13" fmla="*/ 0 h 128"/>
                  <a:gd name="T14" fmla="*/ 54 w 88"/>
                  <a:gd name="T15" fmla="*/ 109 h 128"/>
                  <a:gd name="T16" fmla="*/ 35 w 88"/>
                  <a:gd name="T17" fmla="*/ 111 h 128"/>
                  <a:gd name="T18" fmla="*/ 32 w 88"/>
                  <a:gd name="T19" fmla="*/ 104 h 128"/>
                  <a:gd name="T20" fmla="*/ 32 w 88"/>
                  <a:gd name="T21" fmla="*/ 103 h 128"/>
                  <a:gd name="T22" fmla="*/ 57 w 88"/>
                  <a:gd name="T23" fmla="*/ 100 h 128"/>
                  <a:gd name="T24" fmla="*/ 56 w 88"/>
                  <a:gd name="T25" fmla="*/ 104 h 128"/>
                  <a:gd name="T26" fmla="*/ 54 w 88"/>
                  <a:gd name="T27" fmla="*/ 109 h 128"/>
                  <a:gd name="T28" fmla="*/ 31 w 88"/>
                  <a:gd name="T29" fmla="*/ 100 h 128"/>
                  <a:gd name="T30" fmla="*/ 28 w 88"/>
                  <a:gd name="T31" fmla="*/ 92 h 128"/>
                  <a:gd name="T32" fmla="*/ 60 w 88"/>
                  <a:gd name="T33" fmla="*/ 92 h 128"/>
                  <a:gd name="T34" fmla="*/ 58 w 88"/>
                  <a:gd name="T35" fmla="*/ 96 h 128"/>
                  <a:gd name="T36" fmla="*/ 31 w 88"/>
                  <a:gd name="T37" fmla="*/ 100 h 128"/>
                  <a:gd name="T38" fmla="*/ 44 w 88"/>
                  <a:gd name="T39" fmla="*/ 120 h 128"/>
                  <a:gd name="T40" fmla="*/ 36 w 88"/>
                  <a:gd name="T41" fmla="*/ 115 h 128"/>
                  <a:gd name="T42" fmla="*/ 53 w 88"/>
                  <a:gd name="T43" fmla="*/ 113 h 128"/>
                  <a:gd name="T44" fmla="*/ 44 w 88"/>
                  <a:gd name="T45" fmla="*/ 120 h 128"/>
                  <a:gd name="T46" fmla="*/ 63 w 88"/>
                  <a:gd name="T47" fmla="*/ 84 h 128"/>
                  <a:gd name="T48" fmla="*/ 25 w 88"/>
                  <a:gd name="T49" fmla="*/ 84 h 128"/>
                  <a:gd name="T50" fmla="*/ 19 w 88"/>
                  <a:gd name="T51" fmla="*/ 71 h 128"/>
                  <a:gd name="T52" fmla="*/ 8 w 88"/>
                  <a:gd name="T53" fmla="*/ 44 h 128"/>
                  <a:gd name="T54" fmla="*/ 44 w 88"/>
                  <a:gd name="T55" fmla="*/ 8 h 128"/>
                  <a:gd name="T56" fmla="*/ 80 w 88"/>
                  <a:gd name="T57" fmla="*/ 44 h 128"/>
                  <a:gd name="T58" fmla="*/ 69 w 88"/>
                  <a:gd name="T59" fmla="*/ 71 h 128"/>
                  <a:gd name="T60" fmla="*/ 63 w 88"/>
                  <a:gd name="T61" fmla="*/ 84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88" h="128">
                    <a:moveTo>
                      <a:pt x="44" y="0"/>
                    </a:moveTo>
                    <a:cubicBezTo>
                      <a:pt x="20" y="0"/>
                      <a:pt x="0" y="20"/>
                      <a:pt x="0" y="44"/>
                    </a:cubicBezTo>
                    <a:cubicBezTo>
                      <a:pt x="0" y="60"/>
                      <a:pt x="15" y="77"/>
                      <a:pt x="20" y="92"/>
                    </a:cubicBezTo>
                    <a:cubicBezTo>
                      <a:pt x="28" y="115"/>
                      <a:pt x="27" y="128"/>
                      <a:pt x="44" y="128"/>
                    </a:cubicBezTo>
                    <a:cubicBezTo>
                      <a:pt x="61" y="128"/>
                      <a:pt x="60" y="115"/>
                      <a:pt x="68" y="92"/>
                    </a:cubicBezTo>
                    <a:cubicBezTo>
                      <a:pt x="73" y="77"/>
                      <a:pt x="88" y="60"/>
                      <a:pt x="88" y="44"/>
                    </a:cubicBezTo>
                    <a:cubicBezTo>
                      <a:pt x="88" y="20"/>
                      <a:pt x="68" y="0"/>
                      <a:pt x="44" y="0"/>
                    </a:cubicBezTo>
                    <a:close/>
                    <a:moveTo>
                      <a:pt x="54" y="109"/>
                    </a:moveTo>
                    <a:cubicBezTo>
                      <a:pt x="35" y="111"/>
                      <a:pt x="35" y="111"/>
                      <a:pt x="35" y="111"/>
                    </a:cubicBezTo>
                    <a:cubicBezTo>
                      <a:pt x="34" y="109"/>
                      <a:pt x="33" y="107"/>
                      <a:pt x="32" y="104"/>
                    </a:cubicBezTo>
                    <a:cubicBezTo>
                      <a:pt x="32" y="104"/>
                      <a:pt x="32" y="104"/>
                      <a:pt x="32" y="103"/>
                    </a:cubicBezTo>
                    <a:cubicBezTo>
                      <a:pt x="57" y="100"/>
                      <a:pt x="57" y="100"/>
                      <a:pt x="57" y="100"/>
                    </a:cubicBezTo>
                    <a:cubicBezTo>
                      <a:pt x="57" y="102"/>
                      <a:pt x="56" y="103"/>
                      <a:pt x="56" y="104"/>
                    </a:cubicBezTo>
                    <a:cubicBezTo>
                      <a:pt x="55" y="106"/>
                      <a:pt x="55" y="107"/>
                      <a:pt x="54" y="109"/>
                    </a:cubicBezTo>
                    <a:close/>
                    <a:moveTo>
                      <a:pt x="31" y="100"/>
                    </a:moveTo>
                    <a:cubicBezTo>
                      <a:pt x="30" y="97"/>
                      <a:pt x="29" y="95"/>
                      <a:pt x="28" y="92"/>
                    </a:cubicBezTo>
                    <a:cubicBezTo>
                      <a:pt x="60" y="92"/>
                      <a:pt x="60" y="92"/>
                      <a:pt x="60" y="92"/>
                    </a:cubicBezTo>
                    <a:cubicBezTo>
                      <a:pt x="59" y="93"/>
                      <a:pt x="59" y="95"/>
                      <a:pt x="58" y="96"/>
                    </a:cubicBezTo>
                    <a:lnTo>
                      <a:pt x="31" y="100"/>
                    </a:lnTo>
                    <a:close/>
                    <a:moveTo>
                      <a:pt x="44" y="120"/>
                    </a:moveTo>
                    <a:cubicBezTo>
                      <a:pt x="40" y="120"/>
                      <a:pt x="38" y="120"/>
                      <a:pt x="36" y="115"/>
                    </a:cubicBezTo>
                    <a:cubicBezTo>
                      <a:pt x="53" y="113"/>
                      <a:pt x="53" y="113"/>
                      <a:pt x="53" y="113"/>
                    </a:cubicBezTo>
                    <a:cubicBezTo>
                      <a:pt x="51" y="119"/>
                      <a:pt x="49" y="120"/>
                      <a:pt x="44" y="120"/>
                    </a:cubicBezTo>
                    <a:close/>
                    <a:moveTo>
                      <a:pt x="63" y="84"/>
                    </a:moveTo>
                    <a:cubicBezTo>
                      <a:pt x="25" y="84"/>
                      <a:pt x="25" y="84"/>
                      <a:pt x="25" y="84"/>
                    </a:cubicBezTo>
                    <a:cubicBezTo>
                      <a:pt x="23" y="80"/>
                      <a:pt x="21" y="75"/>
                      <a:pt x="19" y="71"/>
                    </a:cubicBezTo>
                    <a:cubicBezTo>
                      <a:pt x="13" y="62"/>
                      <a:pt x="8" y="52"/>
                      <a:pt x="8" y="44"/>
                    </a:cubicBezTo>
                    <a:cubicBezTo>
                      <a:pt x="8" y="24"/>
                      <a:pt x="24" y="8"/>
                      <a:pt x="44" y="8"/>
                    </a:cubicBezTo>
                    <a:cubicBezTo>
                      <a:pt x="64" y="8"/>
                      <a:pt x="80" y="24"/>
                      <a:pt x="80" y="44"/>
                    </a:cubicBezTo>
                    <a:cubicBezTo>
                      <a:pt x="80" y="52"/>
                      <a:pt x="75" y="62"/>
                      <a:pt x="69" y="71"/>
                    </a:cubicBezTo>
                    <a:cubicBezTo>
                      <a:pt x="67" y="75"/>
                      <a:pt x="65" y="80"/>
                      <a:pt x="63" y="8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59"/>
              <p:cNvSpPr>
                <a:spLocks/>
              </p:cNvSpPr>
              <p:nvPr/>
            </p:nvSpPr>
            <p:spPr bwMode="auto">
              <a:xfrm>
                <a:off x="3981663" y="3650107"/>
                <a:ext cx="73242" cy="73242"/>
              </a:xfrm>
              <a:custGeom>
                <a:avLst/>
                <a:gdLst>
                  <a:gd name="T0" fmla="*/ 24 w 26"/>
                  <a:gd name="T1" fmla="*/ 0 h 26"/>
                  <a:gd name="T2" fmla="*/ 0 w 26"/>
                  <a:gd name="T3" fmla="*/ 24 h 26"/>
                  <a:gd name="T4" fmla="*/ 2 w 26"/>
                  <a:gd name="T5" fmla="*/ 26 h 26"/>
                  <a:gd name="T6" fmla="*/ 4 w 26"/>
                  <a:gd name="T7" fmla="*/ 24 h 26"/>
                  <a:gd name="T8" fmla="*/ 24 w 26"/>
                  <a:gd name="T9" fmla="*/ 4 h 26"/>
                  <a:gd name="T10" fmla="*/ 26 w 26"/>
                  <a:gd name="T11" fmla="*/ 2 h 26"/>
                  <a:gd name="T12" fmla="*/ 24 w 26"/>
                  <a:gd name="T13" fmla="*/ 0 h 2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6" h="26">
                    <a:moveTo>
                      <a:pt x="24" y="0"/>
                    </a:moveTo>
                    <a:cubicBezTo>
                      <a:pt x="11" y="0"/>
                      <a:pt x="0" y="11"/>
                      <a:pt x="0" y="24"/>
                    </a:cubicBezTo>
                    <a:cubicBezTo>
                      <a:pt x="0" y="25"/>
                      <a:pt x="1" y="26"/>
                      <a:pt x="2" y="26"/>
                    </a:cubicBezTo>
                    <a:cubicBezTo>
                      <a:pt x="3" y="26"/>
                      <a:pt x="4" y="25"/>
                      <a:pt x="4" y="24"/>
                    </a:cubicBezTo>
                    <a:cubicBezTo>
                      <a:pt x="4" y="13"/>
                      <a:pt x="13" y="4"/>
                      <a:pt x="24" y="4"/>
                    </a:cubicBezTo>
                    <a:cubicBezTo>
                      <a:pt x="25" y="4"/>
                      <a:pt x="26" y="3"/>
                      <a:pt x="26" y="2"/>
                    </a:cubicBezTo>
                    <a:cubicBezTo>
                      <a:pt x="26" y="1"/>
                      <a:pt x="25" y="0"/>
                      <a:pt x="24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6" name="组合 5"/>
          <p:cNvGrpSpPr/>
          <p:nvPr/>
        </p:nvGrpSpPr>
        <p:grpSpPr>
          <a:xfrm>
            <a:off x="6354424" y="3214596"/>
            <a:ext cx="2059666" cy="899416"/>
            <a:chOff x="6354424" y="3214596"/>
            <a:chExt cx="2059666" cy="899416"/>
          </a:xfrm>
        </p:grpSpPr>
        <p:grpSp>
          <p:nvGrpSpPr>
            <p:cNvPr id="70" name="Group 69"/>
            <p:cNvGrpSpPr/>
            <p:nvPr/>
          </p:nvGrpSpPr>
          <p:grpSpPr>
            <a:xfrm>
              <a:off x="7200461" y="3214596"/>
              <a:ext cx="357917" cy="357917"/>
              <a:chOff x="3869728" y="2880378"/>
              <a:chExt cx="357917" cy="357917"/>
            </a:xfrm>
            <a:solidFill>
              <a:schemeClr val="tx2">
                <a:lumMod val="75000"/>
              </a:schemeClr>
            </a:solidFill>
          </p:grpSpPr>
          <p:sp>
            <p:nvSpPr>
              <p:cNvPr id="71" name="Freeform 70"/>
              <p:cNvSpPr>
                <a:spLocks noEditPoints="1"/>
              </p:cNvSpPr>
              <p:nvPr/>
            </p:nvSpPr>
            <p:spPr bwMode="auto">
              <a:xfrm>
                <a:off x="3869728" y="2880378"/>
                <a:ext cx="357917" cy="357917"/>
              </a:xfrm>
              <a:custGeom>
                <a:avLst/>
                <a:gdLst>
                  <a:gd name="T0" fmla="*/ 80 w 128"/>
                  <a:gd name="T1" fmla="*/ 0 h 128"/>
                  <a:gd name="T2" fmla="*/ 32 w 128"/>
                  <a:gd name="T3" fmla="*/ 48 h 128"/>
                  <a:gd name="T4" fmla="*/ 38 w 128"/>
                  <a:gd name="T5" fmla="*/ 70 h 128"/>
                  <a:gd name="T6" fmla="*/ 4 w 128"/>
                  <a:gd name="T7" fmla="*/ 104 h 128"/>
                  <a:gd name="T8" fmla="*/ 4 w 128"/>
                  <a:gd name="T9" fmla="*/ 104 h 128"/>
                  <a:gd name="T10" fmla="*/ 0 w 128"/>
                  <a:gd name="T11" fmla="*/ 114 h 128"/>
                  <a:gd name="T12" fmla="*/ 14 w 128"/>
                  <a:gd name="T13" fmla="*/ 128 h 128"/>
                  <a:gd name="T14" fmla="*/ 24 w 128"/>
                  <a:gd name="T15" fmla="*/ 124 h 128"/>
                  <a:gd name="T16" fmla="*/ 24 w 128"/>
                  <a:gd name="T17" fmla="*/ 124 h 128"/>
                  <a:gd name="T18" fmla="*/ 58 w 128"/>
                  <a:gd name="T19" fmla="*/ 90 h 128"/>
                  <a:gd name="T20" fmla="*/ 80 w 128"/>
                  <a:gd name="T21" fmla="*/ 96 h 128"/>
                  <a:gd name="T22" fmla="*/ 128 w 128"/>
                  <a:gd name="T23" fmla="*/ 48 h 128"/>
                  <a:gd name="T24" fmla="*/ 80 w 128"/>
                  <a:gd name="T25" fmla="*/ 0 h 128"/>
                  <a:gd name="T26" fmla="*/ 19 w 128"/>
                  <a:gd name="T27" fmla="*/ 119 h 128"/>
                  <a:gd name="T28" fmla="*/ 14 w 128"/>
                  <a:gd name="T29" fmla="*/ 121 h 128"/>
                  <a:gd name="T30" fmla="*/ 7 w 128"/>
                  <a:gd name="T31" fmla="*/ 114 h 128"/>
                  <a:gd name="T32" fmla="*/ 9 w 128"/>
                  <a:gd name="T33" fmla="*/ 109 h 128"/>
                  <a:gd name="T34" fmla="*/ 9 w 128"/>
                  <a:gd name="T35" fmla="*/ 109 h 128"/>
                  <a:gd name="T36" fmla="*/ 41 w 128"/>
                  <a:gd name="T37" fmla="*/ 77 h 128"/>
                  <a:gd name="T38" fmla="*/ 51 w 128"/>
                  <a:gd name="T39" fmla="*/ 87 h 128"/>
                  <a:gd name="T40" fmla="*/ 19 w 128"/>
                  <a:gd name="T41" fmla="*/ 119 h 128"/>
                  <a:gd name="T42" fmla="*/ 80 w 128"/>
                  <a:gd name="T43" fmla="*/ 88 h 128"/>
                  <a:gd name="T44" fmla="*/ 40 w 128"/>
                  <a:gd name="T45" fmla="*/ 48 h 128"/>
                  <a:gd name="T46" fmla="*/ 80 w 128"/>
                  <a:gd name="T47" fmla="*/ 8 h 128"/>
                  <a:gd name="T48" fmla="*/ 120 w 128"/>
                  <a:gd name="T49" fmla="*/ 48 h 128"/>
                  <a:gd name="T50" fmla="*/ 80 w 128"/>
                  <a:gd name="T51" fmla="*/ 88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128" h="128">
                    <a:moveTo>
                      <a:pt x="80" y="0"/>
                    </a:moveTo>
                    <a:cubicBezTo>
                      <a:pt x="53" y="0"/>
                      <a:pt x="32" y="21"/>
                      <a:pt x="32" y="48"/>
                    </a:cubicBezTo>
                    <a:cubicBezTo>
                      <a:pt x="32" y="56"/>
                      <a:pt x="34" y="64"/>
                      <a:pt x="38" y="70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4" y="104"/>
                      <a:pt x="4" y="104"/>
                      <a:pt x="4" y="104"/>
                    </a:cubicBezTo>
                    <a:cubicBezTo>
                      <a:pt x="2" y="106"/>
                      <a:pt x="0" y="110"/>
                      <a:pt x="0" y="114"/>
                    </a:cubicBezTo>
                    <a:cubicBezTo>
                      <a:pt x="0" y="122"/>
                      <a:pt x="6" y="128"/>
                      <a:pt x="14" y="128"/>
                    </a:cubicBezTo>
                    <a:cubicBezTo>
                      <a:pt x="18" y="128"/>
                      <a:pt x="22" y="126"/>
                      <a:pt x="24" y="124"/>
                    </a:cubicBezTo>
                    <a:cubicBezTo>
                      <a:pt x="24" y="124"/>
                      <a:pt x="24" y="124"/>
                      <a:pt x="24" y="124"/>
                    </a:cubicBezTo>
                    <a:cubicBezTo>
                      <a:pt x="58" y="90"/>
                      <a:pt x="58" y="90"/>
                      <a:pt x="58" y="90"/>
                    </a:cubicBezTo>
                    <a:cubicBezTo>
                      <a:pt x="64" y="94"/>
                      <a:pt x="72" y="96"/>
                      <a:pt x="80" y="96"/>
                    </a:cubicBezTo>
                    <a:cubicBezTo>
                      <a:pt x="107" y="96"/>
                      <a:pt x="128" y="75"/>
                      <a:pt x="128" y="48"/>
                    </a:cubicBezTo>
                    <a:cubicBezTo>
                      <a:pt x="128" y="21"/>
                      <a:pt x="107" y="0"/>
                      <a:pt x="80" y="0"/>
                    </a:cubicBezTo>
                    <a:close/>
                    <a:moveTo>
                      <a:pt x="19" y="119"/>
                    </a:moveTo>
                    <a:cubicBezTo>
                      <a:pt x="18" y="120"/>
                      <a:pt x="16" y="121"/>
                      <a:pt x="14" y="121"/>
                    </a:cubicBezTo>
                    <a:cubicBezTo>
                      <a:pt x="10" y="121"/>
                      <a:pt x="7" y="118"/>
                      <a:pt x="7" y="114"/>
                    </a:cubicBezTo>
                    <a:cubicBezTo>
                      <a:pt x="7" y="112"/>
                      <a:pt x="8" y="110"/>
                      <a:pt x="9" y="109"/>
                    </a:cubicBezTo>
                    <a:cubicBezTo>
                      <a:pt x="9" y="109"/>
                      <a:pt x="9" y="109"/>
                      <a:pt x="9" y="109"/>
                    </a:cubicBezTo>
                    <a:cubicBezTo>
                      <a:pt x="41" y="77"/>
                      <a:pt x="41" y="77"/>
                      <a:pt x="41" y="77"/>
                    </a:cubicBezTo>
                    <a:cubicBezTo>
                      <a:pt x="44" y="80"/>
                      <a:pt x="48" y="84"/>
                      <a:pt x="51" y="87"/>
                    </a:cubicBezTo>
                    <a:lnTo>
                      <a:pt x="19" y="119"/>
                    </a:lnTo>
                    <a:close/>
                    <a:moveTo>
                      <a:pt x="80" y="88"/>
                    </a:moveTo>
                    <a:cubicBezTo>
                      <a:pt x="58" y="88"/>
                      <a:pt x="40" y="70"/>
                      <a:pt x="40" y="48"/>
                    </a:cubicBezTo>
                    <a:cubicBezTo>
                      <a:pt x="40" y="26"/>
                      <a:pt x="58" y="8"/>
                      <a:pt x="80" y="8"/>
                    </a:cubicBezTo>
                    <a:cubicBezTo>
                      <a:pt x="102" y="8"/>
                      <a:pt x="120" y="26"/>
                      <a:pt x="120" y="48"/>
                    </a:cubicBezTo>
                    <a:cubicBezTo>
                      <a:pt x="120" y="70"/>
                      <a:pt x="102" y="88"/>
                      <a:pt x="80" y="8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2" name="Freeform 71"/>
              <p:cNvSpPr>
                <a:spLocks/>
              </p:cNvSpPr>
              <p:nvPr/>
            </p:nvSpPr>
            <p:spPr bwMode="auto">
              <a:xfrm>
                <a:off x="4014829" y="2937037"/>
                <a:ext cx="84297" cy="82915"/>
              </a:xfrm>
              <a:custGeom>
                <a:avLst/>
                <a:gdLst>
                  <a:gd name="T0" fmla="*/ 28 w 30"/>
                  <a:gd name="T1" fmla="*/ 0 h 30"/>
                  <a:gd name="T2" fmla="*/ 0 w 30"/>
                  <a:gd name="T3" fmla="*/ 28 h 30"/>
                  <a:gd name="T4" fmla="*/ 2 w 30"/>
                  <a:gd name="T5" fmla="*/ 30 h 30"/>
                  <a:gd name="T6" fmla="*/ 4 w 30"/>
                  <a:gd name="T7" fmla="*/ 28 h 30"/>
                  <a:gd name="T8" fmla="*/ 28 w 30"/>
                  <a:gd name="T9" fmla="*/ 4 h 30"/>
                  <a:gd name="T10" fmla="*/ 30 w 30"/>
                  <a:gd name="T11" fmla="*/ 2 h 30"/>
                  <a:gd name="T12" fmla="*/ 28 w 30"/>
                  <a:gd name="T13" fmla="*/ 0 h 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0" h="30">
                    <a:moveTo>
                      <a:pt x="28" y="0"/>
                    </a:moveTo>
                    <a:cubicBezTo>
                      <a:pt x="13" y="0"/>
                      <a:pt x="0" y="13"/>
                      <a:pt x="0" y="28"/>
                    </a:cubicBezTo>
                    <a:cubicBezTo>
                      <a:pt x="0" y="29"/>
                      <a:pt x="1" y="30"/>
                      <a:pt x="2" y="30"/>
                    </a:cubicBezTo>
                    <a:cubicBezTo>
                      <a:pt x="3" y="30"/>
                      <a:pt x="4" y="29"/>
                      <a:pt x="4" y="28"/>
                    </a:cubicBezTo>
                    <a:cubicBezTo>
                      <a:pt x="4" y="15"/>
                      <a:pt x="15" y="4"/>
                      <a:pt x="28" y="4"/>
                    </a:cubicBezTo>
                    <a:cubicBezTo>
                      <a:pt x="29" y="4"/>
                      <a:pt x="30" y="3"/>
                      <a:pt x="30" y="2"/>
                    </a:cubicBezTo>
                    <a:cubicBezTo>
                      <a:pt x="30" y="1"/>
                      <a:pt x="29" y="0"/>
                      <a:pt x="28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73" name="Rectangle 72"/>
            <p:cNvSpPr/>
            <p:nvPr/>
          </p:nvSpPr>
          <p:spPr>
            <a:xfrm>
              <a:off x="6354424" y="3732754"/>
              <a:ext cx="2059666" cy="38125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tx2">
                      <a:lumMod val="7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平台定位</a:t>
              </a:r>
              <a:endParaRPr lang="en-US" sz="1000" dirty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TextBox 51">
            <a:extLst>
              <a:ext uri="{FF2B5EF4-FFF2-40B4-BE49-F238E27FC236}">
                <a16:creationId xmlns:a16="http://schemas.microsoft.com/office/drawing/2014/main" id="{B84D0156-C881-0A45-A02E-ADC0EDF86E57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trike="sngStrike" dirty="0">
                <a:solidFill>
                  <a:schemeClr val="tx2">
                    <a:lumMod val="50000"/>
                  </a:schemeClr>
                </a:solidFill>
                <a:latin typeface="微软雅黑-粗" panose="020B0703020204020201" pitchFamily="34" charset="-122"/>
                <a:ea typeface="微软雅黑-粗" panose="020B0703020204020201" pitchFamily="34" charset="-122"/>
                <a:cs typeface="Open Sans" panose="020B0606030504020204" pitchFamily="34" charset="0"/>
              </a:rPr>
              <a:t>目录</a:t>
            </a:r>
          </a:p>
        </p:txBody>
      </p:sp>
    </p:spTree>
    <p:extLst>
      <p:ext uri="{BB962C8B-B14F-4D97-AF65-F5344CB8AC3E}">
        <p14:creationId xmlns:p14="http://schemas.microsoft.com/office/powerpoint/2010/main" val="6856270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9">
            <a:extLst>
              <a:ext uri="{FF2B5EF4-FFF2-40B4-BE49-F238E27FC236}">
                <a16:creationId xmlns:a16="http://schemas.microsoft.com/office/drawing/2014/main" id="{BF7AD6BE-CD05-624C-9AB3-C6DDFABEA9BF}"/>
              </a:ext>
            </a:extLst>
          </p:cNvPr>
          <p:cNvSpPr txBox="1"/>
          <p:nvPr/>
        </p:nvSpPr>
        <p:spPr>
          <a:xfrm>
            <a:off x="5994091" y="3230369"/>
            <a:ext cx="99851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就医</a:t>
            </a:r>
            <a:endParaRPr lang="en-US" altLang="zh-CN" sz="2400" b="1" dirty="0">
              <a:solidFill>
                <a:schemeClr val="tx1">
                  <a:lumMod val="75000"/>
                  <a:lumOff val="25000"/>
                </a:schemeClr>
              </a:solidFill>
              <a:latin typeface="微软雅黑" pitchFamily="34" charset="-122"/>
              <a:ea typeface="微软雅黑" pitchFamily="34" charset="-122"/>
            </a:endParaRPr>
          </a:p>
          <a:p>
            <a:pPr marL="0" lvl="1" algn="ctr"/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" pitchFamily="34" charset="-122"/>
                <a:ea typeface="微软雅黑" pitchFamily="34" charset="-122"/>
              </a:rPr>
              <a:t>服务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86F616BB-B0C2-8D44-B5E8-5CA451E287DE}"/>
              </a:ext>
            </a:extLst>
          </p:cNvPr>
          <p:cNvGrpSpPr/>
          <p:nvPr/>
        </p:nvGrpSpPr>
        <p:grpSpPr>
          <a:xfrm>
            <a:off x="5514358" y="2353051"/>
            <a:ext cx="895861" cy="745865"/>
            <a:chOff x="4825730" y="1971210"/>
            <a:chExt cx="1194481" cy="994487"/>
          </a:xfrm>
        </p:grpSpPr>
        <p:sp>
          <p:nvSpPr>
            <p:cNvPr id="4" name="Freeform 8">
              <a:extLst>
                <a:ext uri="{FF2B5EF4-FFF2-40B4-BE49-F238E27FC236}">
                  <a16:creationId xmlns:a16="http://schemas.microsoft.com/office/drawing/2014/main" id="{AE965DEE-CB04-F445-8C8E-474C7E7E6309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1971210"/>
              <a:ext cx="1194481" cy="994487"/>
            </a:xfrm>
            <a:custGeom>
              <a:avLst/>
              <a:gdLst>
                <a:gd name="T0" fmla="*/ 2554 w 3148"/>
                <a:gd name="T1" fmla="*/ 63 h 2616"/>
                <a:gd name="T2" fmla="*/ 1061 w 3148"/>
                <a:gd name="T3" fmla="*/ 402 h 2616"/>
                <a:gd name="T4" fmla="*/ 13 w 3148"/>
                <a:gd name="T5" fmla="*/ 1530 h 2616"/>
                <a:gd name="T6" fmla="*/ 58 w 3148"/>
                <a:gd name="T7" fmla="*/ 1723 h 2616"/>
                <a:gd name="T8" fmla="*/ 2151 w 3148"/>
                <a:gd name="T9" fmla="*/ 2299 h 2616"/>
                <a:gd name="T10" fmla="*/ 2696 w 3148"/>
                <a:gd name="T11" fmla="*/ 187 h 2616"/>
                <a:gd name="T12" fmla="*/ 2554 w 3148"/>
                <a:gd name="T13" fmla="*/ 63 h 26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6">
                  <a:moveTo>
                    <a:pt x="2554" y="63"/>
                  </a:moveTo>
                  <a:cubicBezTo>
                    <a:pt x="2123" y="0"/>
                    <a:pt x="1677" y="47"/>
                    <a:pt x="1061" y="402"/>
                  </a:cubicBezTo>
                  <a:cubicBezTo>
                    <a:pt x="445" y="758"/>
                    <a:pt x="161" y="1119"/>
                    <a:pt x="13" y="1530"/>
                  </a:cubicBezTo>
                  <a:cubicBezTo>
                    <a:pt x="0" y="1566"/>
                    <a:pt x="30" y="1673"/>
                    <a:pt x="58" y="1723"/>
                  </a:cubicBezTo>
                  <a:cubicBezTo>
                    <a:pt x="464" y="2426"/>
                    <a:pt x="1602" y="2616"/>
                    <a:pt x="2151" y="2299"/>
                  </a:cubicBezTo>
                  <a:cubicBezTo>
                    <a:pt x="2700" y="1982"/>
                    <a:pt x="3148" y="862"/>
                    <a:pt x="2696" y="187"/>
                  </a:cubicBezTo>
                  <a:cubicBezTo>
                    <a:pt x="2661" y="134"/>
                    <a:pt x="2584" y="67"/>
                    <a:pt x="2554" y="6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" name="TextBox 20">
              <a:extLst>
                <a:ext uri="{FF2B5EF4-FFF2-40B4-BE49-F238E27FC236}">
                  <a16:creationId xmlns:a16="http://schemas.microsoft.com/office/drawing/2014/main" id="{86EDD052-F330-3441-81F7-844F7999061E}"/>
                </a:ext>
              </a:extLst>
            </p:cNvPr>
            <p:cNvSpPr txBox="1"/>
            <p:nvPr/>
          </p:nvSpPr>
          <p:spPr>
            <a:xfrm>
              <a:off x="5350033" y="2191454"/>
              <a:ext cx="145874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1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AED552DF-78B2-D044-AD92-D9F1830F510C}"/>
              </a:ext>
            </a:extLst>
          </p:cNvPr>
          <p:cNvGrpSpPr/>
          <p:nvPr/>
        </p:nvGrpSpPr>
        <p:grpSpPr>
          <a:xfrm>
            <a:off x="6536661" y="2347104"/>
            <a:ext cx="882507" cy="751002"/>
            <a:chOff x="6188801" y="1963281"/>
            <a:chExt cx="1176676" cy="1001336"/>
          </a:xfrm>
        </p:grpSpPr>
        <p:sp>
          <p:nvSpPr>
            <p:cNvPr id="7" name="Freeform 10">
              <a:extLst>
                <a:ext uri="{FF2B5EF4-FFF2-40B4-BE49-F238E27FC236}">
                  <a16:creationId xmlns:a16="http://schemas.microsoft.com/office/drawing/2014/main" id="{CAE1E50A-24BE-644C-9B48-B648BE64183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1963281"/>
              <a:ext cx="1176676" cy="1001336"/>
            </a:xfrm>
            <a:custGeom>
              <a:avLst/>
              <a:gdLst>
                <a:gd name="T0" fmla="*/ 3091 w 3103"/>
                <a:gd name="T1" fmla="*/ 1544 h 2630"/>
                <a:gd name="T2" fmla="*/ 2051 w 3103"/>
                <a:gd name="T3" fmla="*/ 421 h 2630"/>
                <a:gd name="T4" fmla="*/ 550 w 3103"/>
                <a:gd name="T5" fmla="*/ 77 h 2630"/>
                <a:gd name="T6" fmla="*/ 406 w 3103"/>
                <a:gd name="T7" fmla="*/ 212 h 2630"/>
                <a:gd name="T8" fmla="*/ 953 w 3103"/>
                <a:gd name="T9" fmla="*/ 2312 h 2630"/>
                <a:gd name="T10" fmla="*/ 3055 w 3103"/>
                <a:gd name="T11" fmla="*/ 1729 h 2630"/>
                <a:gd name="T12" fmla="*/ 3091 w 3103"/>
                <a:gd name="T13" fmla="*/ 1544 h 26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30">
                  <a:moveTo>
                    <a:pt x="3091" y="1544"/>
                  </a:moveTo>
                  <a:cubicBezTo>
                    <a:pt x="2930" y="1139"/>
                    <a:pt x="2667" y="777"/>
                    <a:pt x="2051" y="421"/>
                  </a:cubicBezTo>
                  <a:cubicBezTo>
                    <a:pt x="1434" y="65"/>
                    <a:pt x="980" y="0"/>
                    <a:pt x="550" y="77"/>
                  </a:cubicBezTo>
                  <a:cubicBezTo>
                    <a:pt x="512" y="83"/>
                    <a:pt x="434" y="163"/>
                    <a:pt x="406" y="212"/>
                  </a:cubicBezTo>
                  <a:cubicBezTo>
                    <a:pt x="0" y="915"/>
                    <a:pt x="404" y="1995"/>
                    <a:pt x="953" y="2312"/>
                  </a:cubicBezTo>
                  <a:cubicBezTo>
                    <a:pt x="1502" y="2630"/>
                    <a:pt x="2696" y="2457"/>
                    <a:pt x="3055" y="1729"/>
                  </a:cubicBezTo>
                  <a:cubicBezTo>
                    <a:pt x="3083" y="1672"/>
                    <a:pt x="3103" y="1572"/>
                    <a:pt x="3091" y="154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TextBox 20">
              <a:extLst>
                <a:ext uri="{FF2B5EF4-FFF2-40B4-BE49-F238E27FC236}">
                  <a16:creationId xmlns:a16="http://schemas.microsoft.com/office/drawing/2014/main" id="{C8DAFA74-9C35-094D-BE64-7297BFFFAFBD}"/>
                </a:ext>
              </a:extLst>
            </p:cNvPr>
            <p:cNvSpPr txBox="1"/>
            <p:nvPr/>
          </p:nvSpPr>
          <p:spPr>
            <a:xfrm>
              <a:off x="6661723" y="2186950"/>
              <a:ext cx="23083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2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ACB7FDC4-E4DD-164F-A5A3-03E654FCD657}"/>
              </a:ext>
            </a:extLst>
          </p:cNvPr>
          <p:cNvGrpSpPr/>
          <p:nvPr/>
        </p:nvGrpSpPr>
        <p:grpSpPr>
          <a:xfrm>
            <a:off x="7141500" y="3145425"/>
            <a:ext cx="621557" cy="885587"/>
            <a:chOff x="6995253" y="3027708"/>
            <a:chExt cx="828742" cy="1180783"/>
          </a:xfrm>
        </p:grpSpPr>
        <p:sp>
          <p:nvSpPr>
            <p:cNvPr id="10" name="Freeform 5">
              <a:extLst>
                <a:ext uri="{FF2B5EF4-FFF2-40B4-BE49-F238E27FC236}">
                  <a16:creationId xmlns:a16="http://schemas.microsoft.com/office/drawing/2014/main" id="{2D9B5E7A-B30C-1947-8B30-EF37856E906B}"/>
                </a:ext>
              </a:extLst>
            </p:cNvPr>
            <p:cNvSpPr>
              <a:spLocks/>
            </p:cNvSpPr>
            <p:nvPr/>
          </p:nvSpPr>
          <p:spPr bwMode="auto">
            <a:xfrm>
              <a:off x="6995253" y="3027708"/>
              <a:ext cx="828742" cy="1180783"/>
            </a:xfrm>
            <a:custGeom>
              <a:avLst/>
              <a:gdLst>
                <a:gd name="T0" fmla="*/ 1734 w 2186"/>
                <a:gd name="T1" fmla="*/ 114 h 3106"/>
                <a:gd name="T2" fmla="*/ 2186 w 2186"/>
                <a:gd name="T3" fmla="*/ 1577 h 3106"/>
                <a:gd name="T4" fmla="*/ 1734 w 2186"/>
                <a:gd name="T5" fmla="*/ 3048 h 3106"/>
                <a:gd name="T6" fmla="*/ 1545 w 2186"/>
                <a:gd name="T7" fmla="*/ 3106 h 3106"/>
                <a:gd name="T8" fmla="*/ 0 w 2186"/>
                <a:gd name="T9" fmla="*/ 1581 h 3106"/>
                <a:gd name="T10" fmla="*/ 1556 w 2186"/>
                <a:gd name="T11" fmla="*/ 53 h 3106"/>
                <a:gd name="T12" fmla="*/ 1734 w 2186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6" h="3106">
                  <a:moveTo>
                    <a:pt x="1734" y="114"/>
                  </a:moveTo>
                  <a:cubicBezTo>
                    <a:pt x="2004" y="456"/>
                    <a:pt x="2186" y="865"/>
                    <a:pt x="2186" y="1577"/>
                  </a:cubicBezTo>
                  <a:cubicBezTo>
                    <a:pt x="2186" y="2288"/>
                    <a:pt x="2016" y="2715"/>
                    <a:pt x="1734" y="3048"/>
                  </a:cubicBezTo>
                  <a:cubicBezTo>
                    <a:pt x="1709" y="3078"/>
                    <a:pt x="1602" y="3106"/>
                    <a:pt x="1545" y="3106"/>
                  </a:cubicBezTo>
                  <a:cubicBezTo>
                    <a:pt x="733" y="3106"/>
                    <a:pt x="0" y="2215"/>
                    <a:pt x="0" y="1581"/>
                  </a:cubicBezTo>
                  <a:cubicBezTo>
                    <a:pt x="0" y="947"/>
                    <a:pt x="746" y="0"/>
                    <a:pt x="1556" y="53"/>
                  </a:cubicBezTo>
                  <a:cubicBezTo>
                    <a:pt x="1619" y="57"/>
                    <a:pt x="1715" y="90"/>
                    <a:pt x="1734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TextBox 20">
              <a:extLst>
                <a:ext uri="{FF2B5EF4-FFF2-40B4-BE49-F238E27FC236}">
                  <a16:creationId xmlns:a16="http://schemas.microsoft.com/office/drawing/2014/main" id="{6C994087-1BAB-6049-B1FC-C210D2C2828D}"/>
                </a:ext>
              </a:extLst>
            </p:cNvPr>
            <p:cNvSpPr txBox="1"/>
            <p:nvPr/>
          </p:nvSpPr>
          <p:spPr>
            <a:xfrm>
              <a:off x="7398600" y="3341100"/>
              <a:ext cx="246862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3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E8AEE7D0-A0F4-5C4B-A4B6-EA086EA6C855}"/>
              </a:ext>
            </a:extLst>
          </p:cNvPr>
          <p:cNvGrpSpPr/>
          <p:nvPr/>
        </p:nvGrpSpPr>
        <p:grpSpPr>
          <a:xfrm>
            <a:off x="6536661" y="4098277"/>
            <a:ext cx="882507" cy="748949"/>
            <a:chOff x="6188801" y="4298178"/>
            <a:chExt cx="1176676" cy="998599"/>
          </a:xfrm>
        </p:grpSpPr>
        <p:sp>
          <p:nvSpPr>
            <p:cNvPr id="13" name="Freeform 7">
              <a:extLst>
                <a:ext uri="{FF2B5EF4-FFF2-40B4-BE49-F238E27FC236}">
                  <a16:creationId xmlns:a16="http://schemas.microsoft.com/office/drawing/2014/main" id="{7C3F6108-6439-2A4D-AE01-872A6C162D1E}"/>
                </a:ext>
              </a:extLst>
            </p:cNvPr>
            <p:cNvSpPr>
              <a:spLocks/>
            </p:cNvSpPr>
            <p:nvPr/>
          </p:nvSpPr>
          <p:spPr bwMode="auto">
            <a:xfrm>
              <a:off x="6188801" y="4298178"/>
              <a:ext cx="1176676" cy="998599"/>
            </a:xfrm>
            <a:custGeom>
              <a:avLst/>
              <a:gdLst>
                <a:gd name="T0" fmla="*/ 3091 w 3103"/>
                <a:gd name="T1" fmla="*/ 1086 h 2629"/>
                <a:gd name="T2" fmla="*/ 2051 w 3103"/>
                <a:gd name="T3" fmla="*/ 2208 h 2629"/>
                <a:gd name="T4" fmla="*/ 550 w 3103"/>
                <a:gd name="T5" fmla="*/ 2553 h 2629"/>
                <a:gd name="T6" fmla="*/ 406 w 3103"/>
                <a:gd name="T7" fmla="*/ 2417 h 2629"/>
                <a:gd name="T8" fmla="*/ 953 w 3103"/>
                <a:gd name="T9" fmla="*/ 317 h 2629"/>
                <a:gd name="T10" fmla="*/ 3055 w 3103"/>
                <a:gd name="T11" fmla="*/ 900 h 2629"/>
                <a:gd name="T12" fmla="*/ 3091 w 3103"/>
                <a:gd name="T13" fmla="*/ 1086 h 2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03" h="2629">
                  <a:moveTo>
                    <a:pt x="3091" y="1086"/>
                  </a:moveTo>
                  <a:cubicBezTo>
                    <a:pt x="2930" y="1490"/>
                    <a:pt x="2667" y="1853"/>
                    <a:pt x="2051" y="2208"/>
                  </a:cubicBezTo>
                  <a:cubicBezTo>
                    <a:pt x="1434" y="2564"/>
                    <a:pt x="980" y="2629"/>
                    <a:pt x="550" y="2553"/>
                  </a:cubicBezTo>
                  <a:cubicBezTo>
                    <a:pt x="512" y="2546"/>
                    <a:pt x="434" y="2467"/>
                    <a:pt x="406" y="2417"/>
                  </a:cubicBezTo>
                  <a:cubicBezTo>
                    <a:pt x="0" y="1714"/>
                    <a:pt x="404" y="634"/>
                    <a:pt x="953" y="317"/>
                  </a:cubicBezTo>
                  <a:cubicBezTo>
                    <a:pt x="1502" y="0"/>
                    <a:pt x="2696" y="172"/>
                    <a:pt x="3055" y="900"/>
                  </a:cubicBezTo>
                  <a:cubicBezTo>
                    <a:pt x="3083" y="957"/>
                    <a:pt x="3103" y="1057"/>
                    <a:pt x="3091" y="1086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TextBox 20">
              <a:extLst>
                <a:ext uri="{FF2B5EF4-FFF2-40B4-BE49-F238E27FC236}">
                  <a16:creationId xmlns:a16="http://schemas.microsoft.com/office/drawing/2014/main" id="{9EAF675B-2B28-1241-B3D7-E6D66E7D0DCF}"/>
                </a:ext>
              </a:extLst>
            </p:cNvPr>
            <p:cNvSpPr txBox="1"/>
            <p:nvPr/>
          </p:nvSpPr>
          <p:spPr>
            <a:xfrm>
              <a:off x="6674897" y="4515973"/>
              <a:ext cx="227626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4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40450127-8266-AB44-B54C-0FAE82203613}"/>
              </a:ext>
            </a:extLst>
          </p:cNvPr>
          <p:cNvGrpSpPr/>
          <p:nvPr/>
        </p:nvGrpSpPr>
        <p:grpSpPr>
          <a:xfrm>
            <a:off x="5514358" y="4096440"/>
            <a:ext cx="895861" cy="745865"/>
            <a:chOff x="4825730" y="4295729"/>
            <a:chExt cx="1194481" cy="994487"/>
          </a:xfrm>
        </p:grpSpPr>
        <p:sp>
          <p:nvSpPr>
            <p:cNvPr id="16" name="Freeform 9">
              <a:extLst>
                <a:ext uri="{FF2B5EF4-FFF2-40B4-BE49-F238E27FC236}">
                  <a16:creationId xmlns:a16="http://schemas.microsoft.com/office/drawing/2014/main" id="{E4EA3BA8-E88E-5640-B3E1-2248B197700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5730" y="4295729"/>
              <a:ext cx="1194481" cy="994487"/>
            </a:xfrm>
            <a:custGeom>
              <a:avLst/>
              <a:gdLst>
                <a:gd name="T0" fmla="*/ 2554 w 3148"/>
                <a:gd name="T1" fmla="*/ 2553 h 2615"/>
                <a:gd name="T2" fmla="*/ 1061 w 3148"/>
                <a:gd name="T3" fmla="*/ 2213 h 2615"/>
                <a:gd name="T4" fmla="*/ 13 w 3148"/>
                <a:gd name="T5" fmla="*/ 1086 h 2615"/>
                <a:gd name="T6" fmla="*/ 58 w 3148"/>
                <a:gd name="T7" fmla="*/ 893 h 2615"/>
                <a:gd name="T8" fmla="*/ 2151 w 3148"/>
                <a:gd name="T9" fmla="*/ 317 h 2615"/>
                <a:gd name="T10" fmla="*/ 2696 w 3148"/>
                <a:gd name="T11" fmla="*/ 2429 h 2615"/>
                <a:gd name="T12" fmla="*/ 2554 w 3148"/>
                <a:gd name="T13" fmla="*/ 2553 h 26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148" h="2615">
                  <a:moveTo>
                    <a:pt x="2554" y="2553"/>
                  </a:moveTo>
                  <a:cubicBezTo>
                    <a:pt x="2123" y="2615"/>
                    <a:pt x="1678" y="2569"/>
                    <a:pt x="1061" y="2213"/>
                  </a:cubicBezTo>
                  <a:cubicBezTo>
                    <a:pt x="445" y="1857"/>
                    <a:pt x="161" y="1496"/>
                    <a:pt x="13" y="1086"/>
                  </a:cubicBezTo>
                  <a:cubicBezTo>
                    <a:pt x="0" y="1049"/>
                    <a:pt x="30" y="942"/>
                    <a:pt x="58" y="893"/>
                  </a:cubicBezTo>
                  <a:cubicBezTo>
                    <a:pt x="464" y="190"/>
                    <a:pt x="1602" y="0"/>
                    <a:pt x="2151" y="317"/>
                  </a:cubicBezTo>
                  <a:cubicBezTo>
                    <a:pt x="2700" y="634"/>
                    <a:pt x="3148" y="1754"/>
                    <a:pt x="2696" y="2429"/>
                  </a:cubicBezTo>
                  <a:cubicBezTo>
                    <a:pt x="2661" y="2481"/>
                    <a:pt x="2584" y="2548"/>
                    <a:pt x="2554" y="2553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TextBox 20">
              <a:extLst>
                <a:ext uri="{FF2B5EF4-FFF2-40B4-BE49-F238E27FC236}">
                  <a16:creationId xmlns:a16="http://schemas.microsoft.com/office/drawing/2014/main" id="{1F0EDAB1-6E57-3E46-8B63-6FAA3F553BE5}"/>
                </a:ext>
              </a:extLst>
            </p:cNvPr>
            <p:cNvSpPr txBox="1"/>
            <p:nvPr/>
          </p:nvSpPr>
          <p:spPr>
            <a:xfrm>
              <a:off x="5310697" y="4515973"/>
              <a:ext cx="240451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5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AC5B6E0F-DD1F-C44C-A7CD-039FE192A25C}"/>
              </a:ext>
            </a:extLst>
          </p:cNvPr>
          <p:cNvGrpSpPr/>
          <p:nvPr/>
        </p:nvGrpSpPr>
        <p:grpSpPr>
          <a:xfrm>
            <a:off x="5171064" y="3145425"/>
            <a:ext cx="621557" cy="885587"/>
            <a:chOff x="4368005" y="3027708"/>
            <a:chExt cx="828742" cy="1180783"/>
          </a:xfrm>
        </p:grpSpPr>
        <p:sp>
          <p:nvSpPr>
            <p:cNvPr id="19" name="Freeform 6">
              <a:extLst>
                <a:ext uri="{FF2B5EF4-FFF2-40B4-BE49-F238E27FC236}">
                  <a16:creationId xmlns:a16="http://schemas.microsoft.com/office/drawing/2014/main" id="{2889C91F-4A8E-A447-B322-02148B5D72FE}"/>
                </a:ext>
              </a:extLst>
            </p:cNvPr>
            <p:cNvSpPr>
              <a:spLocks/>
            </p:cNvSpPr>
            <p:nvPr/>
          </p:nvSpPr>
          <p:spPr bwMode="auto">
            <a:xfrm>
              <a:off x="4368005" y="3027708"/>
              <a:ext cx="828742" cy="1180783"/>
            </a:xfrm>
            <a:custGeom>
              <a:avLst/>
              <a:gdLst>
                <a:gd name="T0" fmla="*/ 452 w 2187"/>
                <a:gd name="T1" fmla="*/ 114 h 3106"/>
                <a:gd name="T2" fmla="*/ 0 w 2187"/>
                <a:gd name="T3" fmla="*/ 1577 h 3106"/>
                <a:gd name="T4" fmla="*/ 452 w 2187"/>
                <a:gd name="T5" fmla="*/ 3048 h 3106"/>
                <a:gd name="T6" fmla="*/ 642 w 2187"/>
                <a:gd name="T7" fmla="*/ 3106 h 3106"/>
                <a:gd name="T8" fmla="*/ 2187 w 2187"/>
                <a:gd name="T9" fmla="*/ 1581 h 3106"/>
                <a:gd name="T10" fmla="*/ 631 w 2187"/>
                <a:gd name="T11" fmla="*/ 53 h 3106"/>
                <a:gd name="T12" fmla="*/ 452 w 2187"/>
                <a:gd name="T13" fmla="*/ 114 h 31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87" h="3106">
                  <a:moveTo>
                    <a:pt x="452" y="114"/>
                  </a:moveTo>
                  <a:cubicBezTo>
                    <a:pt x="183" y="456"/>
                    <a:pt x="0" y="865"/>
                    <a:pt x="0" y="1577"/>
                  </a:cubicBezTo>
                  <a:cubicBezTo>
                    <a:pt x="0" y="2288"/>
                    <a:pt x="171" y="2715"/>
                    <a:pt x="452" y="3048"/>
                  </a:cubicBezTo>
                  <a:cubicBezTo>
                    <a:pt x="477" y="3078"/>
                    <a:pt x="584" y="3106"/>
                    <a:pt x="642" y="3106"/>
                  </a:cubicBezTo>
                  <a:cubicBezTo>
                    <a:pt x="1454" y="3106"/>
                    <a:pt x="2187" y="2215"/>
                    <a:pt x="2187" y="1581"/>
                  </a:cubicBezTo>
                  <a:cubicBezTo>
                    <a:pt x="2187" y="947"/>
                    <a:pt x="1441" y="0"/>
                    <a:pt x="631" y="53"/>
                  </a:cubicBezTo>
                  <a:cubicBezTo>
                    <a:pt x="568" y="57"/>
                    <a:pt x="471" y="90"/>
                    <a:pt x="452" y="114"/>
                  </a:cubicBezTo>
                  <a:close/>
                </a:path>
              </a:pathLst>
            </a:custGeom>
            <a:solidFill>
              <a:schemeClr val="accent1"/>
            </a:solidFill>
            <a:ln w="9525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TextBox 20">
              <a:extLst>
                <a:ext uri="{FF2B5EF4-FFF2-40B4-BE49-F238E27FC236}">
                  <a16:creationId xmlns:a16="http://schemas.microsoft.com/office/drawing/2014/main" id="{C2F41E99-E250-624F-9AEC-4F9F360A4649}"/>
                </a:ext>
              </a:extLst>
            </p:cNvPr>
            <p:cNvSpPr txBox="1"/>
            <p:nvPr/>
          </p:nvSpPr>
          <p:spPr>
            <a:xfrm>
              <a:off x="4658944" y="3341100"/>
              <a:ext cx="246863" cy="553998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 algn="ctr"/>
              <a:r>
                <a:rPr lang="en-US" altLang="zh-CN" sz="2700" spc="3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rPr>
                <a:t>6</a:t>
              </a:r>
              <a:endParaRPr lang="zh-CN" altLang="en-US" sz="2700" spc="300" dirty="0">
                <a:solidFill>
                  <a:schemeClr val="bg1">
                    <a:lumMod val="95000"/>
                  </a:schemeClr>
                </a:solidFill>
                <a:latin typeface="Agency FB" panose="020B0503020202020204" pitchFamily="34" charset="0"/>
                <a:ea typeface="微软雅黑" pitchFamily="34" charset="-122"/>
              </a:endParaRPr>
            </a:p>
          </p:txBody>
        </p:sp>
      </p:grpSp>
      <p:sp>
        <p:nvSpPr>
          <p:cNvPr id="21" name="TextBox 19">
            <a:extLst>
              <a:ext uri="{FF2B5EF4-FFF2-40B4-BE49-F238E27FC236}">
                <a16:creationId xmlns:a16="http://schemas.microsoft.com/office/drawing/2014/main" id="{3104DADC-6A4E-8844-BAE3-DE5D98D17867}"/>
              </a:ext>
            </a:extLst>
          </p:cNvPr>
          <p:cNvSpPr txBox="1"/>
          <p:nvPr/>
        </p:nvSpPr>
        <p:spPr>
          <a:xfrm>
            <a:off x="3328689" y="1507758"/>
            <a:ext cx="2160389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线上匹配医生</a:t>
            </a:r>
          </a:p>
        </p:txBody>
      </p:sp>
      <p:sp>
        <p:nvSpPr>
          <p:cNvPr id="22" name="TextBox 106">
            <a:extLst>
              <a:ext uri="{FF2B5EF4-FFF2-40B4-BE49-F238E27FC236}">
                <a16:creationId xmlns:a16="http://schemas.microsoft.com/office/drawing/2014/main" id="{B9328490-D822-7847-9C11-87A4D28C4B61}"/>
              </a:ext>
            </a:extLst>
          </p:cNvPr>
          <p:cNvSpPr txBox="1"/>
          <p:nvPr/>
        </p:nvSpPr>
        <p:spPr>
          <a:xfrm>
            <a:off x="2748487" y="2074506"/>
            <a:ext cx="2656241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根据患者病情描述精准匹配到最合适的医生</a:t>
            </a:r>
            <a:endParaRPr lang="en-US" altLang="zh-CN" sz="1600" dirty="0">
              <a:solidFill>
                <a:srgbClr val="798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19">
            <a:extLst>
              <a:ext uri="{FF2B5EF4-FFF2-40B4-BE49-F238E27FC236}">
                <a16:creationId xmlns:a16="http://schemas.microsoft.com/office/drawing/2014/main" id="{C1E38B25-3076-2443-8D2D-4C33B7740D4E}"/>
              </a:ext>
            </a:extLst>
          </p:cNvPr>
          <p:cNvSpPr txBox="1"/>
          <p:nvPr/>
        </p:nvSpPr>
        <p:spPr>
          <a:xfrm>
            <a:off x="7643149" y="1549345"/>
            <a:ext cx="250678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线上预约门诊</a:t>
            </a:r>
          </a:p>
        </p:txBody>
      </p:sp>
      <p:sp>
        <p:nvSpPr>
          <p:cNvPr id="24" name="TextBox 106">
            <a:extLst>
              <a:ext uri="{FF2B5EF4-FFF2-40B4-BE49-F238E27FC236}">
                <a16:creationId xmlns:a16="http://schemas.microsoft.com/office/drawing/2014/main" id="{F092FDE8-4A88-B34B-B067-DEA8E978AD66}"/>
              </a:ext>
            </a:extLst>
          </p:cNvPr>
          <p:cNvSpPr txBox="1"/>
          <p:nvPr/>
        </p:nvSpPr>
        <p:spPr>
          <a:xfrm>
            <a:off x="7643149" y="2080449"/>
            <a:ext cx="2506779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轻松预约到匹配医生号源</a:t>
            </a:r>
          </a:p>
        </p:txBody>
      </p:sp>
      <p:sp>
        <p:nvSpPr>
          <p:cNvPr id="25" name="TextBox 19">
            <a:extLst>
              <a:ext uri="{FF2B5EF4-FFF2-40B4-BE49-F238E27FC236}">
                <a16:creationId xmlns:a16="http://schemas.microsoft.com/office/drawing/2014/main" id="{F21191B7-FFD4-904D-93E8-78DD16B19A90}"/>
              </a:ext>
            </a:extLst>
          </p:cNvPr>
          <p:cNvSpPr txBox="1"/>
          <p:nvPr/>
        </p:nvSpPr>
        <p:spPr>
          <a:xfrm>
            <a:off x="8341484" y="3191449"/>
            <a:ext cx="1617413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线下面诊</a:t>
            </a:r>
          </a:p>
        </p:txBody>
      </p:sp>
      <p:sp>
        <p:nvSpPr>
          <p:cNvPr id="26" name="TextBox 106">
            <a:extLst>
              <a:ext uri="{FF2B5EF4-FFF2-40B4-BE49-F238E27FC236}">
                <a16:creationId xmlns:a16="http://schemas.microsoft.com/office/drawing/2014/main" id="{FF4D429E-C711-FC40-8AAC-7D3BB6D2ADA3}"/>
              </a:ext>
            </a:extLst>
          </p:cNvPr>
          <p:cNvSpPr txBox="1"/>
          <p:nvPr/>
        </p:nvSpPr>
        <p:spPr>
          <a:xfrm>
            <a:off x="8341483" y="3706614"/>
            <a:ext cx="270403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诊前提醒，引导患者顺利面诊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80E6D65A-6844-4945-85E3-CDA456A27322}"/>
              </a:ext>
            </a:extLst>
          </p:cNvPr>
          <p:cNvSpPr txBox="1"/>
          <p:nvPr/>
        </p:nvSpPr>
        <p:spPr>
          <a:xfrm>
            <a:off x="7744311" y="4870932"/>
            <a:ext cx="191553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线上复诊</a:t>
            </a:r>
          </a:p>
        </p:txBody>
      </p:sp>
      <p:sp>
        <p:nvSpPr>
          <p:cNvPr id="28" name="TextBox 106">
            <a:extLst>
              <a:ext uri="{FF2B5EF4-FFF2-40B4-BE49-F238E27FC236}">
                <a16:creationId xmlns:a16="http://schemas.microsoft.com/office/drawing/2014/main" id="{307DB25E-6A1A-6B4B-8F8B-F2DF681BD3EE}"/>
              </a:ext>
            </a:extLst>
          </p:cNvPr>
          <p:cNvSpPr txBox="1"/>
          <p:nvPr/>
        </p:nvSpPr>
        <p:spPr>
          <a:xfrm>
            <a:off x="7758302" y="5398245"/>
            <a:ext cx="2909697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随时诊疗，足不出户，在家就医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5DB5C939-FDF6-C142-A704-2758935A3FE3}"/>
              </a:ext>
            </a:extLst>
          </p:cNvPr>
          <p:cNvSpPr txBox="1"/>
          <p:nvPr/>
        </p:nvSpPr>
        <p:spPr>
          <a:xfrm>
            <a:off x="4043847" y="4925468"/>
            <a:ext cx="1506506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健康管理</a:t>
            </a:r>
          </a:p>
        </p:txBody>
      </p:sp>
      <p:sp>
        <p:nvSpPr>
          <p:cNvPr id="30" name="TextBox 106">
            <a:extLst>
              <a:ext uri="{FF2B5EF4-FFF2-40B4-BE49-F238E27FC236}">
                <a16:creationId xmlns:a16="http://schemas.microsoft.com/office/drawing/2014/main" id="{A3977FA3-E4EE-FC4F-AD51-A673A6EF24D0}"/>
              </a:ext>
            </a:extLst>
          </p:cNvPr>
          <p:cNvSpPr txBox="1"/>
          <p:nvPr/>
        </p:nvSpPr>
        <p:spPr>
          <a:xfrm>
            <a:off x="3018971" y="5470609"/>
            <a:ext cx="2537080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建立起系统的健康管理数据</a:t>
            </a:r>
          </a:p>
        </p:txBody>
      </p:sp>
      <p:sp>
        <p:nvSpPr>
          <p:cNvPr id="31" name="TextBox 19">
            <a:extLst>
              <a:ext uri="{FF2B5EF4-FFF2-40B4-BE49-F238E27FC236}">
                <a16:creationId xmlns:a16="http://schemas.microsoft.com/office/drawing/2014/main" id="{9FA8FCA9-2B58-F443-8EE3-830625463C22}"/>
              </a:ext>
            </a:extLst>
          </p:cNvPr>
          <p:cNvSpPr txBox="1"/>
          <p:nvPr/>
        </p:nvSpPr>
        <p:spPr>
          <a:xfrm>
            <a:off x="2320014" y="3165025"/>
            <a:ext cx="2154690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</a:rPr>
              <a:t>线上线下随访</a:t>
            </a:r>
          </a:p>
        </p:txBody>
      </p:sp>
      <p:sp>
        <p:nvSpPr>
          <p:cNvPr id="32" name="TextBox 106">
            <a:extLst>
              <a:ext uri="{FF2B5EF4-FFF2-40B4-BE49-F238E27FC236}">
                <a16:creationId xmlns:a16="http://schemas.microsoft.com/office/drawing/2014/main" id="{BEB12C05-A6DF-1E4A-BB03-90A99257D36F}"/>
              </a:ext>
            </a:extLst>
          </p:cNvPr>
          <p:cNvSpPr txBox="1"/>
          <p:nvPr/>
        </p:nvSpPr>
        <p:spPr>
          <a:xfrm>
            <a:off x="1720845" y="3774651"/>
            <a:ext cx="2709360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00000"/>
              </a:lnSpc>
            </a:pPr>
            <a:r>
              <a:rPr lang="zh-CN" altLang="en-US" sz="1600" dirty="0">
                <a:solidFill>
                  <a:srgbClr val="798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跟踪治疗，体现医生关怀，提高用户体验</a:t>
            </a:r>
          </a:p>
        </p:txBody>
      </p:sp>
      <p:sp>
        <p:nvSpPr>
          <p:cNvPr id="34" name="TextBox 51">
            <a:extLst>
              <a:ext uri="{FF2B5EF4-FFF2-40B4-BE49-F238E27FC236}">
                <a16:creationId xmlns:a16="http://schemas.microsoft.com/office/drawing/2014/main" id="{CDE99751-0C36-1A4F-8F3C-5B5155C5CBAE}"/>
              </a:ext>
            </a:extLst>
          </p:cNvPr>
          <p:cNvSpPr txBox="1"/>
          <p:nvPr/>
        </p:nvSpPr>
        <p:spPr>
          <a:xfrm>
            <a:off x="406086" y="244015"/>
            <a:ext cx="29290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2-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完善的就医服务</a:t>
            </a:r>
          </a:p>
        </p:txBody>
      </p:sp>
    </p:spTree>
    <p:extLst>
      <p:ext uri="{BB962C8B-B14F-4D97-AF65-F5344CB8AC3E}">
        <p14:creationId xmlns:p14="http://schemas.microsoft.com/office/powerpoint/2010/main" val="6105136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D722C5E-4A7A-EA41-B909-DD4856476695}"/>
              </a:ext>
            </a:extLst>
          </p:cNvPr>
          <p:cNvGrpSpPr/>
          <p:nvPr/>
        </p:nvGrpSpPr>
        <p:grpSpPr>
          <a:xfrm>
            <a:off x="2128286" y="1334737"/>
            <a:ext cx="2430244" cy="4947097"/>
            <a:chOff x="699698" y="1340769"/>
            <a:chExt cx="2523948" cy="5137844"/>
          </a:xfrm>
        </p:grpSpPr>
        <p:sp>
          <p:nvSpPr>
            <p:cNvPr id="4" name="任意多边形 70">
              <a:extLst>
                <a:ext uri="{FF2B5EF4-FFF2-40B4-BE49-F238E27FC236}">
                  <a16:creationId xmlns:a16="http://schemas.microsoft.com/office/drawing/2014/main" id="{820CA451-026B-AC47-AE22-5E84C5AFC870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" name="矩形 4">
              <a:extLst>
                <a:ext uri="{FF2B5EF4-FFF2-40B4-BE49-F238E27FC236}">
                  <a16:creationId xmlns:a16="http://schemas.microsoft.com/office/drawing/2014/main" id="{ED126486-E928-FC45-9F40-9D2579DB58AC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1B90F71C-F2EB-A741-8A32-30DAFCB6B8C2}"/>
              </a:ext>
            </a:extLst>
          </p:cNvPr>
          <p:cNvGrpSpPr/>
          <p:nvPr/>
        </p:nvGrpSpPr>
        <p:grpSpPr>
          <a:xfrm>
            <a:off x="5348672" y="1334737"/>
            <a:ext cx="2430244" cy="4947097"/>
            <a:chOff x="699698" y="1340769"/>
            <a:chExt cx="2523948" cy="5137844"/>
          </a:xfrm>
          <a:solidFill>
            <a:srgbClr val="459E9C"/>
          </a:solidFill>
        </p:grpSpPr>
        <p:sp>
          <p:nvSpPr>
            <p:cNvPr id="7" name="任意多边形 78">
              <a:extLst>
                <a:ext uri="{FF2B5EF4-FFF2-40B4-BE49-F238E27FC236}">
                  <a16:creationId xmlns:a16="http://schemas.microsoft.com/office/drawing/2014/main" id="{90E9A8E2-0E0A-B34D-982C-42A77112C0DB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grpFill/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99D0BE4B-719D-8E4E-99DB-09736CFC5F2A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CA87A386-35B3-9A40-8CEF-E1CEC3118D9D}"/>
              </a:ext>
            </a:extLst>
          </p:cNvPr>
          <p:cNvGrpSpPr/>
          <p:nvPr/>
        </p:nvGrpSpPr>
        <p:grpSpPr>
          <a:xfrm>
            <a:off x="8211251" y="1334737"/>
            <a:ext cx="2430244" cy="4947097"/>
            <a:chOff x="699698" y="1340769"/>
            <a:chExt cx="2523948" cy="5137844"/>
          </a:xfrm>
        </p:grpSpPr>
        <p:sp>
          <p:nvSpPr>
            <p:cNvPr id="10" name="任意多边形 85">
              <a:extLst>
                <a:ext uri="{FF2B5EF4-FFF2-40B4-BE49-F238E27FC236}">
                  <a16:creationId xmlns:a16="http://schemas.microsoft.com/office/drawing/2014/main" id="{23D8E4B2-6961-F947-AE2B-62A9D01CD44A}"/>
                </a:ext>
              </a:extLst>
            </p:cNvPr>
            <p:cNvSpPr>
              <a:spLocks/>
            </p:cNvSpPr>
            <p:nvPr/>
          </p:nvSpPr>
          <p:spPr bwMode="auto">
            <a:xfrm rot="5400000">
              <a:off x="-607250" y="2647717"/>
              <a:ext cx="5137844" cy="2523948"/>
            </a:xfrm>
            <a:custGeom>
              <a:avLst/>
              <a:gdLst>
                <a:gd name="connsiteX0" fmla="*/ 135606 w 5137844"/>
                <a:gd name="connsiteY0" fmla="*/ 1261974 h 2523948"/>
                <a:gd name="connsiteX1" fmla="*/ 162467 w 5137844"/>
                <a:gd name="connsiteY1" fmla="*/ 1378906 h 2523948"/>
                <a:gd name="connsiteX2" fmla="*/ 690261 w 5137844"/>
                <a:gd name="connsiteY2" fmla="*/ 2293610 h 2523948"/>
                <a:gd name="connsiteX3" fmla="*/ 893838 w 5137844"/>
                <a:gd name="connsiteY3" fmla="*/ 2410541 h 2523948"/>
                <a:gd name="connsiteX4" fmla="*/ 1084338 w 5137844"/>
                <a:gd name="connsiteY4" fmla="*/ 2410541 h 2523948"/>
                <a:gd name="connsiteX5" fmla="*/ 1934122 w 5137844"/>
                <a:gd name="connsiteY5" fmla="*/ 2410541 h 2523948"/>
                <a:gd name="connsiteX6" fmla="*/ 1949425 w 5137844"/>
                <a:gd name="connsiteY6" fmla="*/ 2410541 h 2523948"/>
                <a:gd name="connsiteX7" fmla="*/ 1956221 w 5137844"/>
                <a:gd name="connsiteY7" fmla="*/ 2410541 h 2523948"/>
                <a:gd name="connsiteX8" fmla="*/ 2124622 w 5137844"/>
                <a:gd name="connsiteY8" fmla="*/ 2410541 h 2523948"/>
                <a:gd name="connsiteX9" fmla="*/ 2139925 w 5137844"/>
                <a:gd name="connsiteY9" fmla="*/ 2410541 h 2523948"/>
                <a:gd name="connsiteX10" fmla="*/ 2146721 w 5137844"/>
                <a:gd name="connsiteY10" fmla="*/ 2410541 h 2523948"/>
                <a:gd name="connsiteX11" fmla="*/ 2989710 w 5137844"/>
                <a:gd name="connsiteY11" fmla="*/ 2410541 h 2523948"/>
                <a:gd name="connsiteX12" fmla="*/ 2996506 w 5137844"/>
                <a:gd name="connsiteY12" fmla="*/ 2410541 h 2523948"/>
                <a:gd name="connsiteX13" fmla="*/ 3011809 w 5137844"/>
                <a:gd name="connsiteY13" fmla="*/ 2410541 h 2523948"/>
                <a:gd name="connsiteX14" fmla="*/ 3180210 w 5137844"/>
                <a:gd name="connsiteY14" fmla="*/ 2410541 h 2523948"/>
                <a:gd name="connsiteX15" fmla="*/ 3187006 w 5137844"/>
                <a:gd name="connsiteY15" fmla="*/ 2410541 h 2523948"/>
                <a:gd name="connsiteX16" fmla="*/ 3202309 w 5137844"/>
                <a:gd name="connsiteY16" fmla="*/ 2410541 h 2523948"/>
                <a:gd name="connsiteX17" fmla="*/ 4052093 w 5137844"/>
                <a:gd name="connsiteY17" fmla="*/ 2410541 h 2523948"/>
                <a:gd name="connsiteX18" fmla="*/ 4242593 w 5137844"/>
                <a:gd name="connsiteY18" fmla="*/ 2410541 h 2523948"/>
                <a:gd name="connsiteX19" fmla="*/ 4446171 w 5137844"/>
                <a:gd name="connsiteY19" fmla="*/ 2293610 h 2523948"/>
                <a:gd name="connsiteX20" fmla="*/ 4973965 w 5137844"/>
                <a:gd name="connsiteY20" fmla="*/ 1378906 h 2523948"/>
                <a:gd name="connsiteX21" fmla="*/ 4973965 w 5137844"/>
                <a:gd name="connsiteY21" fmla="*/ 1145043 h 2523948"/>
                <a:gd name="connsiteX22" fmla="*/ 4446171 w 5137844"/>
                <a:gd name="connsiteY22" fmla="*/ 230339 h 2523948"/>
                <a:gd name="connsiteX23" fmla="*/ 4242593 w 5137844"/>
                <a:gd name="connsiteY23" fmla="*/ 113407 h 2523948"/>
                <a:gd name="connsiteX24" fmla="*/ 4133871 w 5137844"/>
                <a:gd name="connsiteY24" fmla="*/ 113407 h 2523948"/>
                <a:gd name="connsiteX25" fmla="*/ 4052093 w 5137844"/>
                <a:gd name="connsiteY25" fmla="*/ 113407 h 2523948"/>
                <a:gd name="connsiteX26" fmla="*/ 4050394 w 5137844"/>
                <a:gd name="connsiteY26" fmla="*/ 113407 h 2523948"/>
                <a:gd name="connsiteX27" fmla="*/ 4038503 w 5137844"/>
                <a:gd name="connsiteY27" fmla="*/ 113407 h 2523948"/>
                <a:gd name="connsiteX28" fmla="*/ 4030245 w 5137844"/>
                <a:gd name="connsiteY28" fmla="*/ 113407 h 2523948"/>
                <a:gd name="connsiteX29" fmla="*/ 4006226 w 5137844"/>
                <a:gd name="connsiteY29" fmla="*/ 113407 h 2523948"/>
                <a:gd name="connsiteX30" fmla="*/ 3943371 w 5137844"/>
                <a:gd name="connsiteY30" fmla="*/ 113407 h 2523948"/>
                <a:gd name="connsiteX31" fmla="*/ 3875656 w 5137844"/>
                <a:gd name="connsiteY31" fmla="*/ 113407 h 2523948"/>
                <a:gd name="connsiteX32" fmla="*/ 3839745 w 5137844"/>
                <a:gd name="connsiteY32" fmla="*/ 113407 h 2523948"/>
                <a:gd name="connsiteX33" fmla="*/ 3776065 w 5137844"/>
                <a:gd name="connsiteY33" fmla="*/ 113407 h 2523948"/>
                <a:gd name="connsiteX34" fmla="*/ 3685156 w 5137844"/>
                <a:gd name="connsiteY34" fmla="*/ 113407 h 2523948"/>
                <a:gd name="connsiteX35" fmla="*/ 3659911 w 5137844"/>
                <a:gd name="connsiteY35" fmla="*/ 113407 h 2523948"/>
                <a:gd name="connsiteX36" fmla="*/ 3585565 w 5137844"/>
                <a:gd name="connsiteY36" fmla="*/ 113407 h 2523948"/>
                <a:gd name="connsiteX37" fmla="*/ 3525919 w 5137844"/>
                <a:gd name="connsiteY37" fmla="*/ 113407 h 2523948"/>
                <a:gd name="connsiteX38" fmla="*/ 3469411 w 5137844"/>
                <a:gd name="connsiteY38" fmla="*/ 113407 h 2523948"/>
                <a:gd name="connsiteX39" fmla="*/ 3372816 w 5137844"/>
                <a:gd name="connsiteY39" fmla="*/ 113407 h 2523948"/>
                <a:gd name="connsiteX40" fmla="*/ 3335419 w 5137844"/>
                <a:gd name="connsiteY40" fmla="*/ 113407 h 2523948"/>
                <a:gd name="connsiteX41" fmla="*/ 3202309 w 5137844"/>
                <a:gd name="connsiteY41" fmla="*/ 113407 h 2523948"/>
                <a:gd name="connsiteX42" fmla="*/ 3200246 w 5137844"/>
                <a:gd name="connsiteY42" fmla="*/ 113407 h 2523948"/>
                <a:gd name="connsiteX43" fmla="*/ 3187006 w 5137844"/>
                <a:gd name="connsiteY43" fmla="*/ 113407 h 2523948"/>
                <a:gd name="connsiteX44" fmla="*/ 3185815 w 5137844"/>
                <a:gd name="connsiteY44" fmla="*/ 113407 h 2523948"/>
                <a:gd name="connsiteX45" fmla="*/ 3182316 w 5137844"/>
                <a:gd name="connsiteY45" fmla="*/ 113407 h 2523948"/>
                <a:gd name="connsiteX46" fmla="*/ 3180210 w 5137844"/>
                <a:gd name="connsiteY46" fmla="*/ 113407 h 2523948"/>
                <a:gd name="connsiteX47" fmla="*/ 3163716 w 5137844"/>
                <a:gd name="connsiteY47" fmla="*/ 113407 h 2523948"/>
                <a:gd name="connsiteX48" fmla="*/ 3146643 w 5137844"/>
                <a:gd name="connsiteY48" fmla="*/ 113407 h 2523948"/>
                <a:gd name="connsiteX49" fmla="*/ 3124544 w 5137844"/>
                <a:gd name="connsiteY49" fmla="*/ 113407 h 2523948"/>
                <a:gd name="connsiteX50" fmla="*/ 3070360 w 5137844"/>
                <a:gd name="connsiteY50" fmla="*/ 113407 h 2523948"/>
                <a:gd name="connsiteX51" fmla="*/ 3048262 w 5137844"/>
                <a:gd name="connsiteY51" fmla="*/ 113407 h 2523948"/>
                <a:gd name="connsiteX52" fmla="*/ 3014437 w 5137844"/>
                <a:gd name="connsiteY52" fmla="*/ 113407 h 2523948"/>
                <a:gd name="connsiteX53" fmla="*/ 3011809 w 5137844"/>
                <a:gd name="connsiteY53" fmla="*/ 113407 h 2523948"/>
                <a:gd name="connsiteX54" fmla="*/ 3009746 w 5137844"/>
                <a:gd name="connsiteY54" fmla="*/ 113407 h 2523948"/>
                <a:gd name="connsiteX55" fmla="*/ 2996506 w 5137844"/>
                <a:gd name="connsiteY55" fmla="*/ 113407 h 2523948"/>
                <a:gd name="connsiteX56" fmla="*/ 2995315 w 5137844"/>
                <a:gd name="connsiteY56" fmla="*/ 113407 h 2523948"/>
                <a:gd name="connsiteX57" fmla="*/ 2992338 w 5137844"/>
                <a:gd name="connsiteY57" fmla="*/ 113407 h 2523948"/>
                <a:gd name="connsiteX58" fmla="*/ 2989710 w 5137844"/>
                <a:gd name="connsiteY58" fmla="*/ 113407 h 2523948"/>
                <a:gd name="connsiteX59" fmla="*/ 2987648 w 5137844"/>
                <a:gd name="connsiteY59" fmla="*/ 113407 h 2523948"/>
                <a:gd name="connsiteX60" fmla="*/ 2973216 w 5137844"/>
                <a:gd name="connsiteY60" fmla="*/ 113407 h 2523948"/>
                <a:gd name="connsiteX61" fmla="*/ 2956143 w 5137844"/>
                <a:gd name="connsiteY61" fmla="*/ 113407 h 2523948"/>
                <a:gd name="connsiteX62" fmla="*/ 2944597 w 5137844"/>
                <a:gd name="connsiteY62" fmla="*/ 113407 h 2523948"/>
                <a:gd name="connsiteX63" fmla="*/ 2934044 w 5137844"/>
                <a:gd name="connsiteY63" fmla="*/ 113407 h 2523948"/>
                <a:gd name="connsiteX64" fmla="*/ 2922498 w 5137844"/>
                <a:gd name="connsiteY64" fmla="*/ 113407 h 2523948"/>
                <a:gd name="connsiteX65" fmla="*/ 2879860 w 5137844"/>
                <a:gd name="connsiteY65" fmla="*/ 113407 h 2523948"/>
                <a:gd name="connsiteX66" fmla="*/ 2859294 w 5137844"/>
                <a:gd name="connsiteY66" fmla="*/ 113407 h 2523948"/>
                <a:gd name="connsiteX67" fmla="*/ 2857762 w 5137844"/>
                <a:gd name="connsiteY67" fmla="*/ 113407 h 2523948"/>
                <a:gd name="connsiteX68" fmla="*/ 2837195 w 5137844"/>
                <a:gd name="connsiteY68" fmla="*/ 113407 h 2523948"/>
                <a:gd name="connsiteX69" fmla="*/ 2823937 w 5137844"/>
                <a:gd name="connsiteY69" fmla="*/ 113407 h 2523948"/>
                <a:gd name="connsiteX70" fmla="*/ 2801838 w 5137844"/>
                <a:gd name="connsiteY70" fmla="*/ 113407 h 2523948"/>
                <a:gd name="connsiteX71" fmla="*/ 2756982 w 5137844"/>
                <a:gd name="connsiteY71" fmla="*/ 113407 h 2523948"/>
                <a:gd name="connsiteX72" fmla="*/ 2754097 w 5137844"/>
                <a:gd name="connsiteY72" fmla="*/ 113407 h 2523948"/>
                <a:gd name="connsiteX73" fmla="*/ 2734884 w 5137844"/>
                <a:gd name="connsiteY73" fmla="*/ 113407 h 2523948"/>
                <a:gd name="connsiteX74" fmla="*/ 2731998 w 5137844"/>
                <a:gd name="connsiteY74" fmla="*/ 113407 h 2523948"/>
                <a:gd name="connsiteX75" fmla="*/ 2668794 w 5137844"/>
                <a:gd name="connsiteY75" fmla="*/ 113407 h 2523948"/>
                <a:gd name="connsiteX76" fmla="*/ 2646695 w 5137844"/>
                <a:gd name="connsiteY76" fmla="*/ 113407 h 2523948"/>
                <a:gd name="connsiteX77" fmla="*/ 2636115 w 5137844"/>
                <a:gd name="connsiteY77" fmla="*/ 113407 h 2523948"/>
                <a:gd name="connsiteX78" fmla="*/ 2614017 w 5137844"/>
                <a:gd name="connsiteY78" fmla="*/ 113407 h 2523948"/>
                <a:gd name="connsiteX79" fmla="*/ 2566482 w 5137844"/>
                <a:gd name="connsiteY79" fmla="*/ 113407 h 2523948"/>
                <a:gd name="connsiteX80" fmla="*/ 2544384 w 5137844"/>
                <a:gd name="connsiteY80" fmla="*/ 113407 h 2523948"/>
                <a:gd name="connsiteX81" fmla="*/ 2495147 w 5137844"/>
                <a:gd name="connsiteY81" fmla="*/ 113407 h 2523948"/>
                <a:gd name="connsiteX82" fmla="*/ 2473049 w 5137844"/>
                <a:gd name="connsiteY82" fmla="*/ 113407 h 2523948"/>
                <a:gd name="connsiteX83" fmla="*/ 2445615 w 5137844"/>
                <a:gd name="connsiteY83" fmla="*/ 113407 h 2523948"/>
                <a:gd name="connsiteX84" fmla="*/ 2423517 w 5137844"/>
                <a:gd name="connsiteY84" fmla="*/ 113407 h 2523948"/>
                <a:gd name="connsiteX85" fmla="*/ 2332532 w 5137844"/>
                <a:gd name="connsiteY85" fmla="*/ 113407 h 2523948"/>
                <a:gd name="connsiteX86" fmla="*/ 2310433 w 5137844"/>
                <a:gd name="connsiteY86" fmla="*/ 113407 h 2523948"/>
                <a:gd name="connsiteX87" fmla="*/ 2304647 w 5137844"/>
                <a:gd name="connsiteY87" fmla="*/ 113407 h 2523948"/>
                <a:gd name="connsiteX88" fmla="*/ 2282549 w 5137844"/>
                <a:gd name="connsiteY88" fmla="*/ 113407 h 2523948"/>
                <a:gd name="connsiteX89" fmla="*/ 2146721 w 5137844"/>
                <a:gd name="connsiteY89" fmla="*/ 113407 h 2523948"/>
                <a:gd name="connsiteX90" fmla="*/ 2142032 w 5137844"/>
                <a:gd name="connsiteY90" fmla="*/ 113407 h 2523948"/>
                <a:gd name="connsiteX91" fmla="*/ 2139925 w 5137844"/>
                <a:gd name="connsiteY91" fmla="*/ 113407 h 2523948"/>
                <a:gd name="connsiteX92" fmla="*/ 2137864 w 5137844"/>
                <a:gd name="connsiteY92" fmla="*/ 113407 h 2523948"/>
                <a:gd name="connsiteX93" fmla="*/ 2124622 w 5137844"/>
                <a:gd name="connsiteY93" fmla="*/ 113407 h 2523948"/>
                <a:gd name="connsiteX94" fmla="*/ 2123432 w 5137844"/>
                <a:gd name="connsiteY94" fmla="*/ 113407 h 2523948"/>
                <a:gd name="connsiteX95" fmla="*/ 2119933 w 5137844"/>
                <a:gd name="connsiteY95" fmla="*/ 113407 h 2523948"/>
                <a:gd name="connsiteX96" fmla="*/ 2097049 w 5137844"/>
                <a:gd name="connsiteY96" fmla="*/ 113407 h 2523948"/>
                <a:gd name="connsiteX97" fmla="*/ 1981658 w 5137844"/>
                <a:gd name="connsiteY97" fmla="*/ 113407 h 2523948"/>
                <a:gd name="connsiteX98" fmla="*/ 1956221 w 5137844"/>
                <a:gd name="connsiteY98" fmla="*/ 113407 h 2523948"/>
                <a:gd name="connsiteX99" fmla="*/ 1949425 w 5137844"/>
                <a:gd name="connsiteY99" fmla="*/ 113407 h 2523948"/>
                <a:gd name="connsiteX100" fmla="*/ 1947364 w 5137844"/>
                <a:gd name="connsiteY100" fmla="*/ 113407 h 2523948"/>
                <a:gd name="connsiteX101" fmla="*/ 1934122 w 5137844"/>
                <a:gd name="connsiteY101" fmla="*/ 113407 h 2523948"/>
                <a:gd name="connsiteX102" fmla="*/ 1932932 w 5137844"/>
                <a:gd name="connsiteY102" fmla="*/ 113407 h 2523948"/>
                <a:gd name="connsiteX103" fmla="*/ 1906549 w 5137844"/>
                <a:gd name="connsiteY103" fmla="*/ 113407 h 2523948"/>
                <a:gd name="connsiteX104" fmla="*/ 1882214 w 5137844"/>
                <a:gd name="connsiteY104" fmla="*/ 113407 h 2523948"/>
                <a:gd name="connsiteX105" fmla="*/ 1861030 w 5137844"/>
                <a:gd name="connsiteY105" fmla="*/ 113407 h 2523948"/>
                <a:gd name="connsiteX106" fmla="*/ 1791158 w 5137844"/>
                <a:gd name="connsiteY106" fmla="*/ 113407 h 2523948"/>
                <a:gd name="connsiteX107" fmla="*/ 1747978 w 5137844"/>
                <a:gd name="connsiteY107" fmla="*/ 113407 h 2523948"/>
                <a:gd name="connsiteX108" fmla="*/ 1691714 w 5137844"/>
                <a:gd name="connsiteY108" fmla="*/ 113407 h 2523948"/>
                <a:gd name="connsiteX109" fmla="*/ 1573733 w 5137844"/>
                <a:gd name="connsiteY109" fmla="*/ 113407 h 2523948"/>
                <a:gd name="connsiteX110" fmla="*/ 1557478 w 5137844"/>
                <a:gd name="connsiteY110" fmla="*/ 113407 h 2523948"/>
                <a:gd name="connsiteX111" fmla="*/ 1383233 w 5137844"/>
                <a:gd name="connsiteY111" fmla="*/ 113407 h 2523948"/>
                <a:gd name="connsiteX112" fmla="*/ 1354259 w 5137844"/>
                <a:gd name="connsiteY112" fmla="*/ 113407 h 2523948"/>
                <a:gd name="connsiteX113" fmla="*/ 1163759 w 5137844"/>
                <a:gd name="connsiteY113" fmla="*/ 113407 h 2523948"/>
                <a:gd name="connsiteX114" fmla="*/ 1084338 w 5137844"/>
                <a:gd name="connsiteY114" fmla="*/ 113407 h 2523948"/>
                <a:gd name="connsiteX115" fmla="*/ 893838 w 5137844"/>
                <a:gd name="connsiteY115" fmla="*/ 113407 h 2523948"/>
                <a:gd name="connsiteX116" fmla="*/ 690261 w 5137844"/>
                <a:gd name="connsiteY116" fmla="*/ 230339 h 2523948"/>
                <a:gd name="connsiteX117" fmla="*/ 162467 w 5137844"/>
                <a:gd name="connsiteY117" fmla="*/ 1145043 h 2523948"/>
                <a:gd name="connsiteX118" fmla="*/ 135606 w 5137844"/>
                <a:gd name="connsiteY118" fmla="*/ 1261974 h 2523948"/>
                <a:gd name="connsiteX119" fmla="*/ 0 w 5137844"/>
                <a:gd name="connsiteY119" fmla="*/ 1261974 h 2523948"/>
                <a:gd name="connsiteX120" fmla="*/ 29513 w 5137844"/>
                <a:gd name="connsiteY120" fmla="*/ 1133497 h 2523948"/>
                <a:gd name="connsiteX121" fmla="*/ 609420 w 5137844"/>
                <a:gd name="connsiteY121" fmla="*/ 128477 h 2523948"/>
                <a:gd name="connsiteX122" fmla="*/ 833098 w 5137844"/>
                <a:gd name="connsiteY122" fmla="*/ 0 h 2523948"/>
                <a:gd name="connsiteX123" fmla="*/ 1974790 w 5137844"/>
                <a:gd name="connsiteY123" fmla="*/ 0 h 2523948"/>
                <a:gd name="connsiteX124" fmla="*/ 1976098 w 5137844"/>
                <a:gd name="connsiteY124" fmla="*/ 0 h 2523948"/>
                <a:gd name="connsiteX125" fmla="*/ 1990647 w 5137844"/>
                <a:gd name="connsiteY125" fmla="*/ 0 h 2523948"/>
                <a:gd name="connsiteX126" fmla="*/ 1992912 w 5137844"/>
                <a:gd name="connsiteY126" fmla="*/ 0 h 2523948"/>
                <a:gd name="connsiteX127" fmla="*/ 2000379 w 5137844"/>
                <a:gd name="connsiteY127" fmla="*/ 0 h 2523948"/>
                <a:gd name="connsiteX128" fmla="*/ 2180255 w 5137844"/>
                <a:gd name="connsiteY128" fmla="*/ 0 h 2523948"/>
                <a:gd name="connsiteX129" fmla="*/ 2204536 w 5137844"/>
                <a:gd name="connsiteY129" fmla="*/ 0 h 2523948"/>
                <a:gd name="connsiteX130" fmla="*/ 2358928 w 5137844"/>
                <a:gd name="connsiteY130" fmla="*/ 0 h 2523948"/>
                <a:gd name="connsiteX131" fmla="*/ 2383208 w 5137844"/>
                <a:gd name="connsiteY131" fmla="*/ 0 h 2523948"/>
                <a:gd name="connsiteX132" fmla="*/ 2513815 w 5137844"/>
                <a:gd name="connsiteY132" fmla="*/ 0 h 2523948"/>
                <a:gd name="connsiteX133" fmla="*/ 2538095 w 5137844"/>
                <a:gd name="connsiteY133" fmla="*/ 0 h 2523948"/>
                <a:gd name="connsiteX134" fmla="*/ 2646616 w 5137844"/>
                <a:gd name="connsiteY134" fmla="*/ 0 h 2523948"/>
                <a:gd name="connsiteX135" fmla="*/ 2670896 w 5137844"/>
                <a:gd name="connsiteY135" fmla="*/ 0 h 2523948"/>
                <a:gd name="connsiteX136" fmla="*/ 2759029 w 5137844"/>
                <a:gd name="connsiteY136" fmla="*/ 0 h 2523948"/>
                <a:gd name="connsiteX137" fmla="*/ 2783310 w 5137844"/>
                <a:gd name="connsiteY137" fmla="*/ 0 h 2523948"/>
                <a:gd name="connsiteX138" fmla="*/ 2852754 w 5137844"/>
                <a:gd name="connsiteY138" fmla="*/ 0 h 2523948"/>
                <a:gd name="connsiteX139" fmla="*/ 2877035 w 5137844"/>
                <a:gd name="connsiteY139" fmla="*/ 0 h 2523948"/>
                <a:gd name="connsiteX140" fmla="*/ 2929490 w 5137844"/>
                <a:gd name="connsiteY140" fmla="*/ 0 h 2523948"/>
                <a:gd name="connsiteX141" fmla="*/ 2953771 w 5137844"/>
                <a:gd name="connsiteY141" fmla="*/ 0 h 2523948"/>
                <a:gd name="connsiteX142" fmla="*/ 2990936 w 5137844"/>
                <a:gd name="connsiteY142" fmla="*/ 0 h 2523948"/>
                <a:gd name="connsiteX143" fmla="*/ 3015216 w 5137844"/>
                <a:gd name="connsiteY143" fmla="*/ 0 h 2523948"/>
                <a:gd name="connsiteX144" fmla="*/ 3074750 w 5137844"/>
                <a:gd name="connsiteY144" fmla="*/ 0 h 2523948"/>
                <a:gd name="connsiteX145" fmla="*/ 3099031 w 5137844"/>
                <a:gd name="connsiteY145" fmla="*/ 0 h 2523948"/>
                <a:gd name="connsiteX146" fmla="*/ 3117790 w 5137844"/>
                <a:gd name="connsiteY146" fmla="*/ 0 h 2523948"/>
                <a:gd name="connsiteX147" fmla="*/ 3135912 w 5137844"/>
                <a:gd name="connsiteY147" fmla="*/ 0 h 2523948"/>
                <a:gd name="connsiteX148" fmla="*/ 3142071 w 5137844"/>
                <a:gd name="connsiteY148" fmla="*/ 0 h 2523948"/>
                <a:gd name="connsiteX149" fmla="*/ 3143379 w 5137844"/>
                <a:gd name="connsiteY149" fmla="*/ 0 h 2523948"/>
                <a:gd name="connsiteX150" fmla="*/ 3157927 w 5137844"/>
                <a:gd name="connsiteY150" fmla="*/ 0 h 2523948"/>
                <a:gd name="connsiteX151" fmla="*/ 3160193 w 5137844"/>
                <a:gd name="connsiteY151" fmla="*/ 0 h 2523948"/>
                <a:gd name="connsiteX152" fmla="*/ 3347536 w 5137844"/>
                <a:gd name="connsiteY152" fmla="*/ 0 h 2523948"/>
                <a:gd name="connsiteX153" fmla="*/ 4303193 w 5137844"/>
                <a:gd name="connsiteY153" fmla="*/ 0 h 2523948"/>
                <a:gd name="connsiteX154" fmla="*/ 4526872 w 5137844"/>
                <a:gd name="connsiteY154" fmla="*/ 128477 h 2523948"/>
                <a:gd name="connsiteX155" fmla="*/ 5106779 w 5137844"/>
                <a:gd name="connsiteY155" fmla="*/ 1133497 h 2523948"/>
                <a:gd name="connsiteX156" fmla="*/ 5106779 w 5137844"/>
                <a:gd name="connsiteY156" fmla="*/ 1390451 h 2523948"/>
                <a:gd name="connsiteX157" fmla="*/ 4526872 w 5137844"/>
                <a:gd name="connsiteY157" fmla="*/ 2395471 h 2523948"/>
                <a:gd name="connsiteX158" fmla="*/ 4303193 w 5137844"/>
                <a:gd name="connsiteY158" fmla="*/ 2523948 h 2523948"/>
                <a:gd name="connsiteX159" fmla="*/ 3160193 w 5137844"/>
                <a:gd name="connsiteY159" fmla="*/ 2523948 h 2523948"/>
                <a:gd name="connsiteX160" fmla="*/ 3143379 w 5137844"/>
                <a:gd name="connsiteY160" fmla="*/ 2523948 h 2523948"/>
                <a:gd name="connsiteX161" fmla="*/ 3135912 w 5137844"/>
                <a:gd name="connsiteY161" fmla="*/ 2523948 h 2523948"/>
                <a:gd name="connsiteX162" fmla="*/ 2000379 w 5137844"/>
                <a:gd name="connsiteY162" fmla="*/ 2523948 h 2523948"/>
                <a:gd name="connsiteX163" fmla="*/ 1992912 w 5137844"/>
                <a:gd name="connsiteY163" fmla="*/ 2523948 h 2523948"/>
                <a:gd name="connsiteX164" fmla="*/ 1976098 w 5137844"/>
                <a:gd name="connsiteY164" fmla="*/ 2523948 h 2523948"/>
                <a:gd name="connsiteX165" fmla="*/ 833098 w 5137844"/>
                <a:gd name="connsiteY165" fmla="*/ 2523948 h 2523948"/>
                <a:gd name="connsiteX166" fmla="*/ 609420 w 5137844"/>
                <a:gd name="connsiteY166" fmla="*/ 2395471 h 2523948"/>
                <a:gd name="connsiteX167" fmla="*/ 29513 w 5137844"/>
                <a:gd name="connsiteY167" fmla="*/ 1390451 h 2523948"/>
                <a:gd name="connsiteX168" fmla="*/ 0 w 5137844"/>
                <a:gd name="connsiteY168" fmla="*/ 1261974 h 25239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</a:cxnLst>
              <a:rect l="l" t="t" r="r" b="b"/>
              <a:pathLst>
                <a:path w="5137844" h="2523948">
                  <a:moveTo>
                    <a:pt x="135606" y="1261974"/>
                  </a:moveTo>
                  <a:cubicBezTo>
                    <a:pt x="135606" y="1304409"/>
                    <a:pt x="144559" y="1346843"/>
                    <a:pt x="162467" y="1378906"/>
                  </a:cubicBezTo>
                  <a:cubicBezTo>
                    <a:pt x="162467" y="1378906"/>
                    <a:pt x="162467" y="1378906"/>
                    <a:pt x="690261" y="2293610"/>
                  </a:cubicBezTo>
                  <a:cubicBezTo>
                    <a:pt x="727960" y="2357733"/>
                    <a:pt x="820324" y="2410541"/>
                    <a:pt x="893838" y="2410541"/>
                  </a:cubicBezTo>
                  <a:lnTo>
                    <a:pt x="1084338" y="2410541"/>
                  </a:lnTo>
                  <a:lnTo>
                    <a:pt x="1934122" y="2410541"/>
                  </a:lnTo>
                  <a:lnTo>
                    <a:pt x="1949425" y="2410541"/>
                  </a:lnTo>
                  <a:lnTo>
                    <a:pt x="1956221" y="2410541"/>
                  </a:lnTo>
                  <a:lnTo>
                    <a:pt x="2124622" y="2410541"/>
                  </a:lnTo>
                  <a:lnTo>
                    <a:pt x="2139925" y="2410541"/>
                  </a:lnTo>
                  <a:lnTo>
                    <a:pt x="2146721" y="2410541"/>
                  </a:lnTo>
                  <a:lnTo>
                    <a:pt x="2989710" y="2410541"/>
                  </a:lnTo>
                  <a:lnTo>
                    <a:pt x="2996506" y="2410541"/>
                  </a:lnTo>
                  <a:lnTo>
                    <a:pt x="3011809" y="2410541"/>
                  </a:lnTo>
                  <a:lnTo>
                    <a:pt x="3180210" y="2410541"/>
                  </a:lnTo>
                  <a:lnTo>
                    <a:pt x="3187006" y="2410541"/>
                  </a:lnTo>
                  <a:lnTo>
                    <a:pt x="3202309" y="2410541"/>
                  </a:lnTo>
                  <a:lnTo>
                    <a:pt x="4052093" y="2410541"/>
                  </a:lnTo>
                  <a:lnTo>
                    <a:pt x="4242593" y="2410541"/>
                  </a:lnTo>
                  <a:cubicBezTo>
                    <a:pt x="4317992" y="2410541"/>
                    <a:pt x="4408471" y="2357733"/>
                    <a:pt x="4446171" y="2293610"/>
                  </a:cubicBezTo>
                  <a:cubicBezTo>
                    <a:pt x="4446171" y="2293610"/>
                    <a:pt x="4446171" y="2293610"/>
                    <a:pt x="4973965" y="1378906"/>
                  </a:cubicBezTo>
                  <a:cubicBezTo>
                    <a:pt x="5011664" y="1314782"/>
                    <a:pt x="5011664" y="1209166"/>
                    <a:pt x="4973965" y="1145043"/>
                  </a:cubicBezTo>
                  <a:cubicBezTo>
                    <a:pt x="4973965" y="1145043"/>
                    <a:pt x="4973965" y="1145043"/>
                    <a:pt x="4446171" y="230339"/>
                  </a:cubicBezTo>
                  <a:cubicBezTo>
                    <a:pt x="4408471" y="166215"/>
                    <a:pt x="4317992" y="113407"/>
                    <a:pt x="4242593" y="113407"/>
                  </a:cubicBezTo>
                  <a:cubicBezTo>
                    <a:pt x="4242593" y="113407"/>
                    <a:pt x="4242593" y="113407"/>
                    <a:pt x="4133871" y="113407"/>
                  </a:cubicBezTo>
                  <a:lnTo>
                    <a:pt x="4052093" y="113407"/>
                  </a:lnTo>
                  <a:lnTo>
                    <a:pt x="4050394" y="113407"/>
                  </a:lnTo>
                  <a:lnTo>
                    <a:pt x="4038503" y="113407"/>
                  </a:lnTo>
                  <a:lnTo>
                    <a:pt x="4030245" y="113407"/>
                  </a:lnTo>
                  <a:lnTo>
                    <a:pt x="4006226" y="113407"/>
                  </a:lnTo>
                  <a:lnTo>
                    <a:pt x="3943371" y="113407"/>
                  </a:lnTo>
                  <a:lnTo>
                    <a:pt x="3875656" y="113407"/>
                  </a:lnTo>
                  <a:lnTo>
                    <a:pt x="3839745" y="113407"/>
                  </a:lnTo>
                  <a:lnTo>
                    <a:pt x="3776065" y="113407"/>
                  </a:lnTo>
                  <a:lnTo>
                    <a:pt x="3685156" y="113407"/>
                  </a:lnTo>
                  <a:lnTo>
                    <a:pt x="3659911" y="113407"/>
                  </a:lnTo>
                  <a:lnTo>
                    <a:pt x="3585565" y="113407"/>
                  </a:lnTo>
                  <a:lnTo>
                    <a:pt x="3525919" y="113407"/>
                  </a:lnTo>
                  <a:lnTo>
                    <a:pt x="3469411" y="113407"/>
                  </a:lnTo>
                  <a:lnTo>
                    <a:pt x="3372816" y="113407"/>
                  </a:lnTo>
                  <a:lnTo>
                    <a:pt x="3335419" y="113407"/>
                  </a:lnTo>
                  <a:lnTo>
                    <a:pt x="3202309" y="113407"/>
                  </a:lnTo>
                  <a:lnTo>
                    <a:pt x="3200246" y="113407"/>
                  </a:lnTo>
                  <a:lnTo>
                    <a:pt x="3187006" y="113407"/>
                  </a:lnTo>
                  <a:lnTo>
                    <a:pt x="3185815" y="113407"/>
                  </a:lnTo>
                  <a:lnTo>
                    <a:pt x="3182316" y="113407"/>
                  </a:lnTo>
                  <a:lnTo>
                    <a:pt x="3180210" y="113407"/>
                  </a:lnTo>
                  <a:cubicBezTo>
                    <a:pt x="3180210" y="113407"/>
                    <a:pt x="3180210" y="113407"/>
                    <a:pt x="3163716" y="113407"/>
                  </a:cubicBezTo>
                  <a:lnTo>
                    <a:pt x="3146643" y="113407"/>
                  </a:lnTo>
                  <a:lnTo>
                    <a:pt x="3124544" y="113407"/>
                  </a:lnTo>
                  <a:lnTo>
                    <a:pt x="3070360" y="113407"/>
                  </a:lnTo>
                  <a:lnTo>
                    <a:pt x="3048262" y="113407"/>
                  </a:lnTo>
                  <a:lnTo>
                    <a:pt x="3014437" y="113407"/>
                  </a:lnTo>
                  <a:lnTo>
                    <a:pt x="3011809" y="113407"/>
                  </a:lnTo>
                  <a:lnTo>
                    <a:pt x="3009746" y="113407"/>
                  </a:lnTo>
                  <a:lnTo>
                    <a:pt x="2996506" y="113407"/>
                  </a:lnTo>
                  <a:lnTo>
                    <a:pt x="2995315" y="113407"/>
                  </a:lnTo>
                  <a:lnTo>
                    <a:pt x="2992338" y="113407"/>
                  </a:lnTo>
                  <a:lnTo>
                    <a:pt x="2989710" y="113407"/>
                  </a:lnTo>
                  <a:lnTo>
                    <a:pt x="2987648" y="113407"/>
                  </a:lnTo>
                  <a:lnTo>
                    <a:pt x="2973216" y="113407"/>
                  </a:lnTo>
                  <a:lnTo>
                    <a:pt x="2956143" y="113407"/>
                  </a:lnTo>
                  <a:lnTo>
                    <a:pt x="2944597" y="113407"/>
                  </a:lnTo>
                  <a:lnTo>
                    <a:pt x="2934044" y="113407"/>
                  </a:lnTo>
                  <a:lnTo>
                    <a:pt x="2922498" y="113407"/>
                  </a:lnTo>
                  <a:lnTo>
                    <a:pt x="2879860" y="113407"/>
                  </a:lnTo>
                  <a:lnTo>
                    <a:pt x="2859294" y="113407"/>
                  </a:lnTo>
                  <a:lnTo>
                    <a:pt x="2857762" y="113407"/>
                  </a:lnTo>
                  <a:lnTo>
                    <a:pt x="2837195" y="113407"/>
                  </a:lnTo>
                  <a:lnTo>
                    <a:pt x="2823937" y="113407"/>
                  </a:lnTo>
                  <a:lnTo>
                    <a:pt x="2801838" y="113407"/>
                  </a:lnTo>
                  <a:lnTo>
                    <a:pt x="2756982" y="113407"/>
                  </a:lnTo>
                  <a:lnTo>
                    <a:pt x="2754097" y="113407"/>
                  </a:lnTo>
                  <a:lnTo>
                    <a:pt x="2734884" y="113407"/>
                  </a:lnTo>
                  <a:lnTo>
                    <a:pt x="2731998" y="113407"/>
                  </a:lnTo>
                  <a:lnTo>
                    <a:pt x="2668794" y="113407"/>
                  </a:lnTo>
                  <a:lnTo>
                    <a:pt x="2646695" y="113407"/>
                  </a:lnTo>
                  <a:lnTo>
                    <a:pt x="2636115" y="113407"/>
                  </a:lnTo>
                  <a:lnTo>
                    <a:pt x="2614017" y="113407"/>
                  </a:lnTo>
                  <a:lnTo>
                    <a:pt x="2566482" y="113407"/>
                  </a:lnTo>
                  <a:lnTo>
                    <a:pt x="2544384" y="113407"/>
                  </a:lnTo>
                  <a:lnTo>
                    <a:pt x="2495147" y="113407"/>
                  </a:lnTo>
                  <a:lnTo>
                    <a:pt x="2473049" y="113407"/>
                  </a:lnTo>
                  <a:lnTo>
                    <a:pt x="2445615" y="113407"/>
                  </a:lnTo>
                  <a:lnTo>
                    <a:pt x="2423517" y="113407"/>
                  </a:lnTo>
                  <a:lnTo>
                    <a:pt x="2332532" y="113407"/>
                  </a:lnTo>
                  <a:lnTo>
                    <a:pt x="2310433" y="113407"/>
                  </a:lnTo>
                  <a:lnTo>
                    <a:pt x="2304647" y="113407"/>
                  </a:lnTo>
                  <a:lnTo>
                    <a:pt x="2282549" y="113407"/>
                  </a:lnTo>
                  <a:lnTo>
                    <a:pt x="2146721" y="113407"/>
                  </a:lnTo>
                  <a:lnTo>
                    <a:pt x="2142032" y="113407"/>
                  </a:lnTo>
                  <a:lnTo>
                    <a:pt x="2139925" y="113407"/>
                  </a:lnTo>
                  <a:lnTo>
                    <a:pt x="2137864" y="113407"/>
                  </a:lnTo>
                  <a:lnTo>
                    <a:pt x="2124622" y="113407"/>
                  </a:lnTo>
                  <a:lnTo>
                    <a:pt x="2123432" y="113407"/>
                  </a:lnTo>
                  <a:lnTo>
                    <a:pt x="2119933" y="113407"/>
                  </a:lnTo>
                  <a:lnTo>
                    <a:pt x="2097049" y="113407"/>
                  </a:lnTo>
                  <a:cubicBezTo>
                    <a:pt x="2073661" y="113407"/>
                    <a:pt x="2037517" y="113407"/>
                    <a:pt x="1981658" y="113407"/>
                  </a:cubicBezTo>
                  <a:lnTo>
                    <a:pt x="1956221" y="113407"/>
                  </a:lnTo>
                  <a:lnTo>
                    <a:pt x="1949425" y="113407"/>
                  </a:lnTo>
                  <a:lnTo>
                    <a:pt x="1947364" y="113407"/>
                  </a:lnTo>
                  <a:lnTo>
                    <a:pt x="1934122" y="113407"/>
                  </a:lnTo>
                  <a:lnTo>
                    <a:pt x="1932932" y="113407"/>
                  </a:lnTo>
                  <a:lnTo>
                    <a:pt x="1906549" y="113407"/>
                  </a:lnTo>
                  <a:lnTo>
                    <a:pt x="1882214" y="113407"/>
                  </a:lnTo>
                  <a:lnTo>
                    <a:pt x="1861030" y="113407"/>
                  </a:lnTo>
                  <a:lnTo>
                    <a:pt x="1791158" y="113407"/>
                  </a:lnTo>
                  <a:lnTo>
                    <a:pt x="1747978" y="113407"/>
                  </a:lnTo>
                  <a:lnTo>
                    <a:pt x="1691714" y="113407"/>
                  </a:lnTo>
                  <a:lnTo>
                    <a:pt x="1573733" y="113407"/>
                  </a:lnTo>
                  <a:lnTo>
                    <a:pt x="1557478" y="113407"/>
                  </a:lnTo>
                  <a:lnTo>
                    <a:pt x="1383233" y="113407"/>
                  </a:lnTo>
                  <a:lnTo>
                    <a:pt x="1354259" y="113407"/>
                  </a:lnTo>
                  <a:lnTo>
                    <a:pt x="1163759" y="113407"/>
                  </a:lnTo>
                  <a:lnTo>
                    <a:pt x="1084338" y="113407"/>
                  </a:lnTo>
                  <a:lnTo>
                    <a:pt x="893838" y="113407"/>
                  </a:lnTo>
                  <a:cubicBezTo>
                    <a:pt x="820324" y="113407"/>
                    <a:pt x="727960" y="166215"/>
                    <a:pt x="690261" y="230339"/>
                  </a:cubicBezTo>
                  <a:cubicBezTo>
                    <a:pt x="690261" y="230339"/>
                    <a:pt x="690261" y="230339"/>
                    <a:pt x="162467" y="1145043"/>
                  </a:cubicBezTo>
                  <a:cubicBezTo>
                    <a:pt x="144559" y="1177105"/>
                    <a:pt x="135606" y="1219539"/>
                    <a:pt x="135606" y="1261974"/>
                  </a:cubicBezTo>
                  <a:close/>
                  <a:moveTo>
                    <a:pt x="0" y="1261974"/>
                  </a:moveTo>
                  <a:cubicBezTo>
                    <a:pt x="0" y="1215349"/>
                    <a:pt x="9837" y="1168725"/>
                    <a:pt x="29513" y="1133497"/>
                  </a:cubicBezTo>
                  <a:cubicBezTo>
                    <a:pt x="609420" y="128477"/>
                    <a:pt x="609420" y="128477"/>
                    <a:pt x="609420" y="128477"/>
                  </a:cubicBezTo>
                  <a:cubicBezTo>
                    <a:pt x="650842" y="58022"/>
                    <a:pt x="752325" y="0"/>
                    <a:pt x="833098" y="0"/>
                  </a:cubicBezTo>
                  <a:cubicBezTo>
                    <a:pt x="1702959" y="0"/>
                    <a:pt x="1920424" y="0"/>
                    <a:pt x="1974790" y="0"/>
                  </a:cubicBezTo>
                  <a:lnTo>
                    <a:pt x="1976098" y="0"/>
                  </a:lnTo>
                  <a:lnTo>
                    <a:pt x="1990647" y="0"/>
                  </a:lnTo>
                  <a:lnTo>
                    <a:pt x="1992912" y="0"/>
                  </a:lnTo>
                  <a:lnTo>
                    <a:pt x="2000379" y="0"/>
                  </a:lnTo>
                  <a:lnTo>
                    <a:pt x="2180255" y="0"/>
                  </a:lnTo>
                  <a:lnTo>
                    <a:pt x="2204536" y="0"/>
                  </a:lnTo>
                  <a:lnTo>
                    <a:pt x="2358928" y="0"/>
                  </a:lnTo>
                  <a:lnTo>
                    <a:pt x="2383208" y="0"/>
                  </a:lnTo>
                  <a:lnTo>
                    <a:pt x="2513815" y="0"/>
                  </a:lnTo>
                  <a:lnTo>
                    <a:pt x="2538095" y="0"/>
                  </a:lnTo>
                  <a:lnTo>
                    <a:pt x="2646616" y="0"/>
                  </a:lnTo>
                  <a:lnTo>
                    <a:pt x="2670896" y="0"/>
                  </a:lnTo>
                  <a:lnTo>
                    <a:pt x="2759029" y="0"/>
                  </a:lnTo>
                  <a:lnTo>
                    <a:pt x="2783310" y="0"/>
                  </a:lnTo>
                  <a:lnTo>
                    <a:pt x="2852754" y="0"/>
                  </a:lnTo>
                  <a:lnTo>
                    <a:pt x="2877035" y="0"/>
                  </a:lnTo>
                  <a:lnTo>
                    <a:pt x="2929490" y="0"/>
                  </a:lnTo>
                  <a:lnTo>
                    <a:pt x="2953771" y="0"/>
                  </a:lnTo>
                  <a:lnTo>
                    <a:pt x="2990936" y="0"/>
                  </a:lnTo>
                  <a:lnTo>
                    <a:pt x="3015216" y="0"/>
                  </a:lnTo>
                  <a:lnTo>
                    <a:pt x="3074750" y="0"/>
                  </a:lnTo>
                  <a:lnTo>
                    <a:pt x="3099031" y="0"/>
                  </a:lnTo>
                  <a:lnTo>
                    <a:pt x="3117790" y="0"/>
                  </a:lnTo>
                  <a:cubicBezTo>
                    <a:pt x="3135912" y="0"/>
                    <a:pt x="3135912" y="0"/>
                    <a:pt x="3135912" y="0"/>
                  </a:cubicBezTo>
                  <a:lnTo>
                    <a:pt x="3142071" y="0"/>
                  </a:lnTo>
                  <a:lnTo>
                    <a:pt x="3143379" y="0"/>
                  </a:lnTo>
                  <a:lnTo>
                    <a:pt x="3157927" y="0"/>
                  </a:lnTo>
                  <a:lnTo>
                    <a:pt x="3160193" y="0"/>
                  </a:lnTo>
                  <a:lnTo>
                    <a:pt x="3347536" y="0"/>
                  </a:lnTo>
                  <a:cubicBezTo>
                    <a:pt x="4303193" y="0"/>
                    <a:pt x="4303193" y="0"/>
                    <a:pt x="4303193" y="0"/>
                  </a:cubicBezTo>
                  <a:cubicBezTo>
                    <a:pt x="4386037" y="0"/>
                    <a:pt x="4485449" y="58022"/>
                    <a:pt x="4526872" y="128477"/>
                  </a:cubicBezTo>
                  <a:cubicBezTo>
                    <a:pt x="5106779" y="1133497"/>
                    <a:pt x="5106779" y="1133497"/>
                    <a:pt x="5106779" y="1133497"/>
                  </a:cubicBezTo>
                  <a:cubicBezTo>
                    <a:pt x="5148200" y="1203952"/>
                    <a:pt x="5148200" y="1319996"/>
                    <a:pt x="5106779" y="1390451"/>
                  </a:cubicBezTo>
                  <a:cubicBezTo>
                    <a:pt x="4526872" y="2395471"/>
                    <a:pt x="4526872" y="2395471"/>
                    <a:pt x="4526872" y="2395471"/>
                  </a:cubicBezTo>
                  <a:cubicBezTo>
                    <a:pt x="4485449" y="2465926"/>
                    <a:pt x="4386037" y="2523948"/>
                    <a:pt x="4303193" y="2523948"/>
                  </a:cubicBezTo>
                  <a:lnTo>
                    <a:pt x="3160193" y="2523948"/>
                  </a:lnTo>
                  <a:lnTo>
                    <a:pt x="3143379" y="2523948"/>
                  </a:lnTo>
                  <a:lnTo>
                    <a:pt x="3135912" y="2523948"/>
                  </a:lnTo>
                  <a:lnTo>
                    <a:pt x="2000379" y="2523948"/>
                  </a:lnTo>
                  <a:lnTo>
                    <a:pt x="1992912" y="2523948"/>
                  </a:lnTo>
                  <a:lnTo>
                    <a:pt x="1976098" y="2523948"/>
                  </a:lnTo>
                  <a:lnTo>
                    <a:pt x="833098" y="2523948"/>
                  </a:lnTo>
                  <a:cubicBezTo>
                    <a:pt x="752325" y="2523948"/>
                    <a:pt x="650842" y="2465926"/>
                    <a:pt x="609420" y="2395471"/>
                  </a:cubicBezTo>
                  <a:cubicBezTo>
                    <a:pt x="29513" y="1390451"/>
                    <a:pt x="29513" y="1390451"/>
                    <a:pt x="29513" y="1390451"/>
                  </a:cubicBezTo>
                  <a:cubicBezTo>
                    <a:pt x="9837" y="1355223"/>
                    <a:pt x="0" y="1308599"/>
                    <a:pt x="0" y="1261974"/>
                  </a:cubicBezTo>
                  <a:close/>
                </a:path>
              </a:pathLst>
            </a:custGeom>
            <a:solidFill>
              <a:schemeClr val="accent1"/>
            </a:solidFill>
            <a:ln w="25400"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  <a:noAutofit/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:a16="http://schemas.microsoft.com/office/drawing/2014/main" id="{7AA03469-32B8-3D41-9196-5E8D52128902}"/>
                </a:ext>
              </a:extLst>
            </p:cNvPr>
            <p:cNvSpPr/>
            <p:nvPr/>
          </p:nvSpPr>
          <p:spPr>
            <a:xfrm>
              <a:off x="773540" y="2423160"/>
              <a:ext cx="2376264" cy="626712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12" name="TextBox 30">
            <a:extLst>
              <a:ext uri="{FF2B5EF4-FFF2-40B4-BE49-F238E27FC236}">
                <a16:creationId xmlns:a16="http://schemas.microsoft.com/office/drawing/2014/main" id="{8E5C0838-DB57-E94C-A34F-8920A54A643D}"/>
              </a:ext>
            </a:extLst>
          </p:cNvPr>
          <p:cNvSpPr txBox="1"/>
          <p:nvPr/>
        </p:nvSpPr>
        <p:spPr>
          <a:xfrm>
            <a:off x="2004204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医医群</a:t>
            </a:r>
          </a:p>
        </p:txBody>
      </p:sp>
      <p:sp>
        <p:nvSpPr>
          <p:cNvPr id="13" name="TextBox 30">
            <a:extLst>
              <a:ext uri="{FF2B5EF4-FFF2-40B4-BE49-F238E27FC236}">
                <a16:creationId xmlns:a16="http://schemas.microsoft.com/office/drawing/2014/main" id="{4DD87A6E-7C1C-8D4F-9544-146B709261B8}"/>
              </a:ext>
            </a:extLst>
          </p:cNvPr>
          <p:cNvSpPr txBox="1"/>
          <p:nvPr/>
        </p:nvSpPr>
        <p:spPr>
          <a:xfrm>
            <a:off x="5224590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医患群</a:t>
            </a:r>
          </a:p>
        </p:txBody>
      </p:sp>
      <p:sp>
        <p:nvSpPr>
          <p:cNvPr id="14" name="TextBox 30">
            <a:extLst>
              <a:ext uri="{FF2B5EF4-FFF2-40B4-BE49-F238E27FC236}">
                <a16:creationId xmlns:a16="http://schemas.microsoft.com/office/drawing/2014/main" id="{0549B977-C47E-8143-8812-3EA05DAA970C}"/>
              </a:ext>
            </a:extLst>
          </p:cNvPr>
          <p:cNvSpPr txBox="1"/>
          <p:nvPr/>
        </p:nvSpPr>
        <p:spPr>
          <a:xfrm>
            <a:off x="8087169" y="2493999"/>
            <a:ext cx="267840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zh-CN" altLang="en-US" sz="2400" b="1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患患群</a:t>
            </a:r>
          </a:p>
        </p:txBody>
      </p:sp>
      <p:sp>
        <p:nvSpPr>
          <p:cNvPr id="15" name="TextBox 29">
            <a:extLst>
              <a:ext uri="{FF2B5EF4-FFF2-40B4-BE49-F238E27FC236}">
                <a16:creationId xmlns:a16="http://schemas.microsoft.com/office/drawing/2014/main" id="{4FBE5899-9D88-4B4C-A826-DC6DAFB89CB3}"/>
              </a:ext>
            </a:extLst>
          </p:cNvPr>
          <p:cNvSpPr txBox="1"/>
          <p:nvPr/>
        </p:nvSpPr>
        <p:spPr>
          <a:xfrm>
            <a:off x="2778458" y="3191922"/>
            <a:ext cx="1766347" cy="189545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病例讨论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热点讨论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辅助诊疗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智能开方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A5228CF6-05DD-F343-969F-D67E9E3E557F}"/>
              </a:ext>
            </a:extLst>
          </p:cNvPr>
          <p:cNvSpPr/>
          <p:nvPr/>
        </p:nvSpPr>
        <p:spPr>
          <a:xfrm>
            <a:off x="2549774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AB5C5529-3BCF-3845-8EF4-637623613A7C}"/>
              </a:ext>
            </a:extLst>
          </p:cNvPr>
          <p:cNvSpPr/>
          <p:nvPr/>
        </p:nvSpPr>
        <p:spPr>
          <a:xfrm>
            <a:off x="2549774" y="488076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8" name="椭圆 17">
            <a:extLst>
              <a:ext uri="{FF2B5EF4-FFF2-40B4-BE49-F238E27FC236}">
                <a16:creationId xmlns:a16="http://schemas.microsoft.com/office/drawing/2014/main" id="{B0C086D7-652B-664D-99EC-FF575AD494B1}"/>
              </a:ext>
            </a:extLst>
          </p:cNvPr>
          <p:cNvSpPr/>
          <p:nvPr/>
        </p:nvSpPr>
        <p:spPr>
          <a:xfrm>
            <a:off x="2549774" y="3914740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9" name="椭圆 18">
            <a:extLst>
              <a:ext uri="{FF2B5EF4-FFF2-40B4-BE49-F238E27FC236}">
                <a16:creationId xmlns:a16="http://schemas.microsoft.com/office/drawing/2014/main" id="{09C18398-E177-1440-B0D6-9226DD27C7C7}"/>
              </a:ext>
            </a:extLst>
          </p:cNvPr>
          <p:cNvSpPr/>
          <p:nvPr/>
        </p:nvSpPr>
        <p:spPr>
          <a:xfrm>
            <a:off x="2549774" y="4408811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0" name="TextBox 29">
            <a:extLst>
              <a:ext uri="{FF2B5EF4-FFF2-40B4-BE49-F238E27FC236}">
                <a16:creationId xmlns:a16="http://schemas.microsoft.com/office/drawing/2014/main" id="{A89CF386-C2CB-314A-8FC1-19BB99C29652}"/>
              </a:ext>
            </a:extLst>
          </p:cNvPr>
          <p:cNvSpPr txBox="1"/>
          <p:nvPr/>
        </p:nvSpPr>
        <p:spPr>
          <a:xfrm>
            <a:off x="6012570" y="3191922"/>
            <a:ext cx="1766347" cy="91057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患者管理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  <a:p>
            <a:pPr>
              <a:lnSpc>
                <a:spcPct val="200000"/>
              </a:lnSpc>
            </a:pPr>
            <a:r>
              <a:rPr lang="zh-CN" altLang="en-US" sz="1600" dirty="0">
                <a:solidFill>
                  <a:schemeClr val="tx2">
                    <a:lumMod val="50000"/>
                  </a:schemeClr>
                </a:solidFill>
              </a:rPr>
              <a:t>患者教育</a:t>
            </a:r>
            <a:endParaRPr lang="en-US" altLang="zh-CN" sz="1600" dirty="0">
              <a:solidFill>
                <a:schemeClr val="tx2">
                  <a:lumMod val="50000"/>
                </a:schemeClr>
              </a:solidFill>
            </a:endParaRPr>
          </a:p>
        </p:txBody>
      </p:sp>
      <p:sp>
        <p:nvSpPr>
          <p:cNvPr id="21" name="椭圆 20">
            <a:extLst>
              <a:ext uri="{FF2B5EF4-FFF2-40B4-BE49-F238E27FC236}">
                <a16:creationId xmlns:a16="http://schemas.microsoft.com/office/drawing/2014/main" id="{281498E4-6E76-4F4B-9D28-117391E914B0}"/>
              </a:ext>
            </a:extLst>
          </p:cNvPr>
          <p:cNvSpPr/>
          <p:nvPr/>
        </p:nvSpPr>
        <p:spPr>
          <a:xfrm>
            <a:off x="5783886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2" name="TextBox 29">
            <a:extLst>
              <a:ext uri="{FF2B5EF4-FFF2-40B4-BE49-F238E27FC236}">
                <a16:creationId xmlns:a16="http://schemas.microsoft.com/office/drawing/2014/main" id="{5057B9DD-36E1-084D-AAED-CFD7B5A62549}"/>
              </a:ext>
            </a:extLst>
          </p:cNvPr>
          <p:cNvSpPr txBox="1"/>
          <p:nvPr/>
        </p:nvSpPr>
        <p:spPr>
          <a:xfrm>
            <a:off x="8875149" y="3191922"/>
            <a:ext cx="1766347" cy="4181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2000"/>
              </a:lnSpc>
              <a:defRPr sz="1400">
                <a:solidFill>
                  <a:schemeClr val="tx1">
                    <a:lumMod val="75000"/>
                    <a:lumOff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lnSpc>
                <a:spcPct val="200000"/>
              </a:lnSpc>
            </a:pPr>
            <a:r>
              <a:rPr lang="zh-CN" altLang="en-US" sz="1600" dirty="0"/>
              <a:t>患友交流</a:t>
            </a:r>
            <a:endParaRPr lang="en-US" altLang="zh-CN" sz="1600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8406E4F7-38F4-C543-A907-3560F26FB908}"/>
              </a:ext>
            </a:extLst>
          </p:cNvPr>
          <p:cNvSpPr/>
          <p:nvPr/>
        </p:nvSpPr>
        <p:spPr>
          <a:xfrm>
            <a:off x="8646465" y="3413295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BDD134B1-9EC9-B241-B03B-A2B70DC71D6E}"/>
              </a:ext>
            </a:extLst>
          </p:cNvPr>
          <p:cNvSpPr/>
          <p:nvPr/>
        </p:nvSpPr>
        <p:spPr>
          <a:xfrm>
            <a:off x="5783886" y="3910384"/>
            <a:ext cx="125361" cy="125361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5" name="TextBox 51">
            <a:extLst>
              <a:ext uri="{FF2B5EF4-FFF2-40B4-BE49-F238E27FC236}">
                <a16:creationId xmlns:a16="http://schemas.microsoft.com/office/drawing/2014/main" id="{8B589D90-8CA3-8D48-B545-7ED68061AE7C}"/>
              </a:ext>
            </a:extLst>
          </p:cNvPr>
          <p:cNvSpPr txBox="1"/>
          <p:nvPr/>
        </p:nvSpPr>
        <p:spPr>
          <a:xfrm>
            <a:off x="406086" y="244015"/>
            <a:ext cx="2698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平台优势</a:t>
            </a:r>
            <a:r>
              <a:rPr lang="en-US" altLang="zh-CN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3-</a:t>
            </a: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中医专业社区</a:t>
            </a:r>
          </a:p>
        </p:txBody>
      </p:sp>
    </p:spTree>
    <p:extLst>
      <p:ext uri="{BB962C8B-B14F-4D97-AF65-F5344CB8AC3E}">
        <p14:creationId xmlns:p14="http://schemas.microsoft.com/office/powerpoint/2010/main" val="259644986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73AD8B07-AF40-4641-8699-07D479FE6287}"/>
              </a:ext>
            </a:extLst>
          </p:cNvPr>
          <p:cNvGrpSpPr/>
          <p:nvPr/>
        </p:nvGrpSpPr>
        <p:grpSpPr>
          <a:xfrm>
            <a:off x="1964425" y="4408108"/>
            <a:ext cx="1702648" cy="404014"/>
            <a:chOff x="2367197" y="4582279"/>
            <a:chExt cx="1702648" cy="404014"/>
          </a:xfrm>
          <a:solidFill>
            <a:srgbClr val="0070C0"/>
          </a:solidFill>
        </p:grpSpPr>
        <p:sp>
          <p:nvSpPr>
            <p:cNvPr id="4" name="圆角矩形 3">
              <a:extLst>
                <a:ext uri="{FF2B5EF4-FFF2-40B4-BE49-F238E27FC236}">
                  <a16:creationId xmlns:a16="http://schemas.microsoft.com/office/drawing/2014/main" id="{65545BEC-F04E-9E49-BFF5-DB376FCA016D}"/>
                </a:ext>
              </a:extLst>
            </p:cNvPr>
            <p:cNvSpPr/>
            <p:nvPr/>
          </p:nvSpPr>
          <p:spPr>
            <a:xfrm>
              <a:off x="2367197" y="4582279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1270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" name="文本框 20">
              <a:extLst>
                <a:ext uri="{FF2B5EF4-FFF2-40B4-BE49-F238E27FC236}">
                  <a16:creationId xmlns:a16="http://schemas.microsoft.com/office/drawing/2014/main" id="{19F22BFA-854E-684A-8214-2855CCF58C22}"/>
                </a:ext>
              </a:extLst>
            </p:cNvPr>
            <p:cNvSpPr txBox="1"/>
            <p:nvPr/>
          </p:nvSpPr>
          <p:spPr>
            <a:xfrm>
              <a:off x="2639123" y="4599620"/>
              <a:ext cx="1154208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张雁冰</a:t>
              </a:r>
            </a:p>
          </p:txBody>
        </p:sp>
      </p:grpSp>
      <p:sp>
        <p:nvSpPr>
          <p:cNvPr id="6" name="矩形 5">
            <a:extLst>
              <a:ext uri="{FF2B5EF4-FFF2-40B4-BE49-F238E27FC236}">
                <a16:creationId xmlns:a16="http://schemas.microsoft.com/office/drawing/2014/main" id="{EEDABEA2-1EE7-6D4D-9034-9DCAC1DC5D8C}"/>
              </a:ext>
            </a:extLst>
          </p:cNvPr>
          <p:cNvSpPr/>
          <p:nvPr/>
        </p:nvSpPr>
        <p:spPr>
          <a:xfrm>
            <a:off x="1909140" y="4962555"/>
            <a:ext cx="1813218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CEO</a:t>
            </a:r>
          </a:p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en-US" altLang="zh-CN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CTO</a:t>
            </a: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9CC93B4B-3C5E-8B43-B1D0-E27EF6A5092C}"/>
              </a:ext>
            </a:extLst>
          </p:cNvPr>
          <p:cNvGrpSpPr/>
          <p:nvPr/>
        </p:nvGrpSpPr>
        <p:grpSpPr>
          <a:xfrm>
            <a:off x="1485179" y="1529892"/>
            <a:ext cx="2663914" cy="2663914"/>
            <a:chOff x="926446" y="1741376"/>
            <a:chExt cx="2701946" cy="2701946"/>
          </a:xfrm>
        </p:grpSpPr>
        <p:sp>
          <p:nvSpPr>
            <p:cNvPr id="8" name="椭圆 7">
              <a:extLst>
                <a:ext uri="{FF2B5EF4-FFF2-40B4-BE49-F238E27FC236}">
                  <a16:creationId xmlns:a16="http://schemas.microsoft.com/office/drawing/2014/main" id="{E4AE4127-94A8-D142-B755-CC4AF8EB8143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54000" dist="25400" dir="2700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圆角矩形 8">
              <a:extLst>
                <a:ext uri="{FF2B5EF4-FFF2-40B4-BE49-F238E27FC236}">
                  <a16:creationId xmlns:a16="http://schemas.microsoft.com/office/drawing/2014/main" id="{716C986A-4930-5C48-A1A7-D2E00931105D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0" name="图片 9">
            <a:extLst>
              <a:ext uri="{FF2B5EF4-FFF2-40B4-BE49-F238E27FC236}">
                <a16:creationId xmlns:a16="http://schemas.microsoft.com/office/drawing/2014/main" id="{434852E6-9FF8-C24F-8488-A3CB92034C2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2170" y="2041049"/>
            <a:ext cx="1391311" cy="1641600"/>
          </a:xfrm>
          <a:prstGeom prst="roundRect">
            <a:avLst>
              <a:gd name="adj" fmla="val 50000"/>
            </a:avLst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CBF38581-C0DB-0840-B1B9-4B8426D29567}"/>
              </a:ext>
            </a:extLst>
          </p:cNvPr>
          <p:cNvSpPr txBox="1"/>
          <p:nvPr/>
        </p:nvSpPr>
        <p:spPr>
          <a:xfrm>
            <a:off x="4572000" y="1609265"/>
            <a:ext cx="6346372" cy="33701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62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CEO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兼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，北京邮电大学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，清华大学计算机软件学士在互联网技术领域拥有资深专业背景，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10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余年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IT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及互联网经验的资深技术专家，在互联网产品和技术方面有着卓越的专业技能和团队管理经验。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2004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年毕业于清华大学，获得计算机软件工科学士学位；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2011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年毕业于北京邮电大学，获得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MBA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硕士学位。先后在多家知名软件与互联网公司任职，作为创始成员加入中医药港担任总经理及</a:t>
            </a:r>
            <a:r>
              <a:rPr lang="en-US" altLang="zh-CN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CTO</a:t>
            </a: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，作为产品和技术总负责人，直接参与中医药港所有产品线在网页端与移动端的分析研究、架构设计和应用开发，并主导公司大数据与人工智能平台建设，成功将大数据与人工智能运用于搜索、推荐、精准分诊、用户画像、知识图谱、智能语音识别等领域。</a:t>
            </a:r>
            <a:endParaRPr lang="en-US" altLang="zh-CN" sz="1400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  <a:p>
            <a:endParaRPr kumimoji="1" lang="zh-CN" altLang="en-US" dirty="0"/>
          </a:p>
        </p:txBody>
      </p:sp>
      <p:sp>
        <p:nvSpPr>
          <p:cNvPr id="13" name="TextBox 51">
            <a:extLst>
              <a:ext uri="{FF2B5EF4-FFF2-40B4-BE49-F238E27FC236}">
                <a16:creationId xmlns:a16="http://schemas.microsoft.com/office/drawing/2014/main" id="{178B854C-9D1B-9941-A042-452F0034A1C8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557092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>
            <a:extLst>
              <a:ext uri="{FF2B5EF4-FFF2-40B4-BE49-F238E27FC236}">
                <a16:creationId xmlns:a16="http://schemas.microsoft.com/office/drawing/2014/main" id="{50CBEDFE-E600-AE41-B11A-DBEB4F203F33}"/>
              </a:ext>
            </a:extLst>
          </p:cNvPr>
          <p:cNvGrpSpPr/>
          <p:nvPr/>
        </p:nvGrpSpPr>
        <p:grpSpPr>
          <a:xfrm>
            <a:off x="6102288" y="1690149"/>
            <a:ext cx="2701946" cy="2701946"/>
            <a:chOff x="1735432" y="1544478"/>
            <a:chExt cx="2701946" cy="2701946"/>
          </a:xfrm>
        </p:grpSpPr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B7CCA078-6378-AA4B-AFAD-38BFCC321E19}"/>
                </a:ext>
              </a:extLst>
            </p:cNvPr>
            <p:cNvSpPr/>
            <p:nvPr/>
          </p:nvSpPr>
          <p:spPr>
            <a:xfrm>
              <a:off x="1735432" y="1544478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圆角矩形 4">
              <a:extLst>
                <a:ext uri="{FF2B5EF4-FFF2-40B4-BE49-F238E27FC236}">
                  <a16:creationId xmlns:a16="http://schemas.microsoft.com/office/drawing/2014/main" id="{1A6E1693-753F-334A-B146-7E9392431F43}"/>
                </a:ext>
              </a:extLst>
            </p:cNvPr>
            <p:cNvSpPr/>
            <p:nvPr/>
          </p:nvSpPr>
          <p:spPr>
            <a:xfrm>
              <a:off x="2087038" y="1896084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727E3FB9-8649-894B-A2DD-0F7B518910DB}"/>
              </a:ext>
            </a:extLst>
          </p:cNvPr>
          <p:cNvGrpSpPr/>
          <p:nvPr/>
        </p:nvGrpSpPr>
        <p:grpSpPr>
          <a:xfrm>
            <a:off x="917712" y="1697494"/>
            <a:ext cx="2701946" cy="2701946"/>
            <a:chOff x="926446" y="1741376"/>
            <a:chExt cx="2701946" cy="2701946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2FFBBAF5-4D19-5840-9D95-5D0D2A354D2E}"/>
                </a:ext>
              </a:extLst>
            </p:cNvPr>
            <p:cNvSpPr/>
            <p:nvPr/>
          </p:nvSpPr>
          <p:spPr>
            <a:xfrm>
              <a:off x="926446" y="1741376"/>
              <a:ext cx="2701946" cy="2701946"/>
            </a:xfrm>
            <a:prstGeom prst="ellipse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lin ang="5400000" scaled="1"/>
              <a:tileRect/>
            </a:gradFill>
            <a:ln w="19050">
              <a:gradFill>
                <a:gsLst>
                  <a:gs pos="0">
                    <a:schemeClr val="bg1"/>
                  </a:gs>
                  <a:gs pos="100000">
                    <a:schemeClr val="bg1">
                      <a:lumMod val="75000"/>
                    </a:schemeClr>
                  </a:gs>
                </a:gsLst>
                <a:lin ang="5400000" scaled="1"/>
              </a:gradFill>
            </a:ln>
            <a:effectLst>
              <a:outerShdw blurRad="279400" dist="152400" dir="2700000" sx="102000" sy="102000" algn="tl" rotWithShape="0">
                <a:prstClr val="black">
                  <a:alpha val="28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8" name="圆角矩形 7">
              <a:extLst>
                <a:ext uri="{FF2B5EF4-FFF2-40B4-BE49-F238E27FC236}">
                  <a16:creationId xmlns:a16="http://schemas.microsoft.com/office/drawing/2014/main" id="{4D508DF1-8DD4-AC4E-A6A6-8E2D24716E0F}"/>
                </a:ext>
              </a:extLst>
            </p:cNvPr>
            <p:cNvSpPr/>
            <p:nvPr/>
          </p:nvSpPr>
          <p:spPr>
            <a:xfrm>
              <a:off x="1278052" y="2092982"/>
              <a:ext cx="1998734" cy="1998734"/>
            </a:xfrm>
            <a:prstGeom prst="roundRect">
              <a:avLst>
                <a:gd name="adj" fmla="val 50000"/>
              </a:avLst>
            </a:prstGeom>
            <a:gradFill flip="none" rotWithShape="1">
              <a:gsLst>
                <a:gs pos="100000">
                  <a:schemeClr val="bg1"/>
                </a:gs>
                <a:gs pos="0">
                  <a:srgbClr val="B8BBBC"/>
                </a:gs>
              </a:gsLst>
              <a:lin ang="5400000" scaled="0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5F547854-5FE4-C441-B4F5-7B8A8C02833F}"/>
              </a:ext>
            </a:extLst>
          </p:cNvPr>
          <p:cNvGrpSpPr/>
          <p:nvPr/>
        </p:nvGrpSpPr>
        <p:grpSpPr>
          <a:xfrm>
            <a:off x="1552704" y="4656354"/>
            <a:ext cx="1702648" cy="404014"/>
            <a:chOff x="1793812" y="4421987"/>
            <a:chExt cx="1702648" cy="404014"/>
          </a:xfrm>
          <a:solidFill>
            <a:srgbClr val="0070C0"/>
          </a:solidFill>
        </p:grpSpPr>
        <p:sp>
          <p:nvSpPr>
            <p:cNvPr id="10" name="圆角矩形 9">
              <a:extLst>
                <a:ext uri="{FF2B5EF4-FFF2-40B4-BE49-F238E27FC236}">
                  <a16:creationId xmlns:a16="http://schemas.microsoft.com/office/drawing/2014/main" id="{FB81A822-A828-B442-9ED8-2C23C09F1B54}"/>
                </a:ext>
              </a:extLst>
            </p:cNvPr>
            <p:cNvSpPr/>
            <p:nvPr/>
          </p:nvSpPr>
          <p:spPr>
            <a:xfrm>
              <a:off x="1793812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" name="文本框 48">
              <a:extLst>
                <a:ext uri="{FF2B5EF4-FFF2-40B4-BE49-F238E27FC236}">
                  <a16:creationId xmlns:a16="http://schemas.microsoft.com/office/drawing/2014/main" id="{96D7AD88-EBDB-1545-8D5B-B5C268E5F3BB}"/>
                </a:ext>
              </a:extLst>
            </p:cNvPr>
            <p:cNvSpPr txBox="1"/>
            <p:nvPr/>
          </p:nvSpPr>
          <p:spPr>
            <a:xfrm>
              <a:off x="1921123" y="4439328"/>
              <a:ext cx="142129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杨潇</a:t>
              </a: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7B13DA4E-6DD1-A640-82A7-792C42D57DD0}"/>
              </a:ext>
            </a:extLst>
          </p:cNvPr>
          <p:cNvGrpSpPr/>
          <p:nvPr/>
        </p:nvGrpSpPr>
        <p:grpSpPr>
          <a:xfrm>
            <a:off x="6601937" y="4656354"/>
            <a:ext cx="1702648" cy="404014"/>
            <a:chOff x="4128769" y="4421987"/>
            <a:chExt cx="1702648" cy="404014"/>
          </a:xfrm>
          <a:solidFill>
            <a:srgbClr val="0070C0"/>
          </a:solidFill>
        </p:grpSpPr>
        <p:sp>
          <p:nvSpPr>
            <p:cNvPr id="13" name="圆角矩形 12">
              <a:extLst>
                <a:ext uri="{FF2B5EF4-FFF2-40B4-BE49-F238E27FC236}">
                  <a16:creationId xmlns:a16="http://schemas.microsoft.com/office/drawing/2014/main" id="{F90EE656-5950-264B-BBD7-D389586BC304}"/>
                </a:ext>
              </a:extLst>
            </p:cNvPr>
            <p:cNvSpPr/>
            <p:nvPr/>
          </p:nvSpPr>
          <p:spPr>
            <a:xfrm flipH="1">
              <a:off x="4128769" y="4421987"/>
              <a:ext cx="1702648" cy="404014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28575" cap="flat">
              <a:noFill/>
              <a:prstDash val="solid"/>
              <a:miter lim="800000"/>
              <a:headEnd/>
              <a:tailEnd/>
            </a:ln>
            <a:effectLst>
              <a:outerShdw blurRad="228600" dist="228600" dir="5400000" algn="t" rotWithShape="0">
                <a:schemeClr val="tx1">
                  <a:lumMod val="85000"/>
                  <a:lumOff val="15000"/>
                  <a:alpha val="28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b="1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" name="文本框 49">
              <a:extLst>
                <a:ext uri="{FF2B5EF4-FFF2-40B4-BE49-F238E27FC236}">
                  <a16:creationId xmlns:a16="http://schemas.microsoft.com/office/drawing/2014/main" id="{D6B07D09-9E9B-0E44-9217-7BD1320CA1D6}"/>
                </a:ext>
              </a:extLst>
            </p:cNvPr>
            <p:cNvSpPr txBox="1"/>
            <p:nvPr/>
          </p:nvSpPr>
          <p:spPr>
            <a:xfrm>
              <a:off x="4297387" y="4439328"/>
              <a:ext cx="140012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王亮</a:t>
              </a:r>
            </a:p>
          </p:txBody>
        </p:sp>
      </p:grpSp>
      <p:sp>
        <p:nvSpPr>
          <p:cNvPr id="15" name="矩形 14">
            <a:extLst>
              <a:ext uri="{FF2B5EF4-FFF2-40B4-BE49-F238E27FC236}">
                <a16:creationId xmlns:a16="http://schemas.microsoft.com/office/drawing/2014/main" id="{794E30F2-A47A-0E42-B6E1-68C873564454}"/>
              </a:ext>
            </a:extLst>
          </p:cNvPr>
          <p:cNvSpPr/>
          <p:nvPr/>
        </p:nvSpPr>
        <p:spPr>
          <a:xfrm>
            <a:off x="3759994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技术总监，河北理工大学计算机科学与技术专业。曾组建研发团队，负责系统服务端研发建设工作，与唯医、淘宝、京东、亚马逊等平台均有合作。具有丰富的研发架构设计、数据库设计、医疗相关行业业务流程设计、性能优化分析等知识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05048B92-7868-FF4F-BB4C-49E80273FEEB}"/>
              </a:ext>
            </a:extLst>
          </p:cNvPr>
          <p:cNvSpPr/>
          <p:nvPr/>
        </p:nvSpPr>
        <p:spPr>
          <a:xfrm>
            <a:off x="8968592" y="2033526"/>
            <a:ext cx="2054262" cy="36090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400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Gill Sans" charset="0"/>
              </a:rPr>
              <a:t>中医药港测试总监，北京化工大学电子信息科学与技术专业，曾在索尼爱立信、摩托罗拉、人人网担任高级工程师，技术方向：移动互联网及大数据领域的测试流程、方法及工具，在离线计算、在线计算、大并发、性能等方面有多年的测试实战经验。</a:t>
            </a:r>
            <a:endParaRPr lang="zh-CN" altLang="en-US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3B749CF0-4E90-AB40-932D-0DB38AB8F12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82" y="2191339"/>
            <a:ext cx="1357005" cy="1712273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70B03DDB-5D3E-7D42-9F86-DD4DEB5637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17" r="9346"/>
          <a:stretch/>
        </p:blipFill>
        <p:spPr>
          <a:xfrm>
            <a:off x="6740525" y="2223318"/>
            <a:ext cx="1343025" cy="1670011"/>
          </a:xfrm>
          <a:prstGeom prst="ellipse">
            <a:avLst/>
          </a:prstGeom>
          <a:blipFill>
            <a:blip r:embed="rId3" cstate="email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a:blipFill>
          <a:ln>
            <a:noFill/>
          </a:ln>
          <a:effectLst>
            <a:innerShdw blurRad="63500" dist="50800" dir="13500000">
              <a:prstClr val="black">
                <a:alpha val="50000"/>
              </a:prstClr>
            </a:innerShdw>
          </a:effectLst>
        </p:spPr>
      </p:pic>
      <p:sp>
        <p:nvSpPr>
          <p:cNvPr id="19" name="矩形 18">
            <a:extLst>
              <a:ext uri="{FF2B5EF4-FFF2-40B4-BE49-F238E27FC236}">
                <a16:creationId xmlns:a16="http://schemas.microsoft.com/office/drawing/2014/main" id="{C049B7B7-D2E9-944B-A1CF-F5BF2278168B}"/>
              </a:ext>
            </a:extLst>
          </p:cNvPr>
          <p:cNvSpPr/>
          <p:nvPr/>
        </p:nvSpPr>
        <p:spPr>
          <a:xfrm>
            <a:off x="1484055" y="5265180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技术总监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64F2DAFB-3067-9648-98CE-E9473795F6F5}"/>
              </a:ext>
            </a:extLst>
          </p:cNvPr>
          <p:cNvSpPr/>
          <p:nvPr/>
        </p:nvSpPr>
        <p:spPr>
          <a:xfrm>
            <a:off x="6546652" y="5265179"/>
            <a:ext cx="1813218" cy="3774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>
              <a:lnSpc>
                <a:spcPct val="150000"/>
              </a:lnSpc>
              <a:spcAft>
                <a:spcPct val="0"/>
              </a:spcAft>
            </a:pPr>
            <a:r>
              <a:rPr lang="zh-CN" altLang="en-US" sz="1400" b="1" dirty="0">
                <a:solidFill>
                  <a:prstClr val="black">
                    <a:lumMod val="50000"/>
                    <a:lumOff val="50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Lato Light" charset="0"/>
              </a:rPr>
              <a:t>测试总监</a:t>
            </a:r>
            <a:endParaRPr lang="en-US" altLang="zh-CN" sz="1400" b="1" dirty="0">
              <a:solidFill>
                <a:prstClr val="black">
                  <a:lumMod val="50000"/>
                  <a:lumOff val="50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Lato Light" charset="0"/>
            </a:endParaRPr>
          </a:p>
        </p:txBody>
      </p:sp>
      <p:sp>
        <p:nvSpPr>
          <p:cNvPr id="21" name="TextBox 51">
            <a:extLst>
              <a:ext uri="{FF2B5EF4-FFF2-40B4-BE49-F238E27FC236}">
                <a16:creationId xmlns:a16="http://schemas.microsoft.com/office/drawing/2014/main" id="{D7740BF5-1D64-E742-90BA-917142013B49}"/>
              </a:ext>
            </a:extLst>
          </p:cNvPr>
          <p:cNvSpPr txBox="1"/>
          <p:nvPr/>
        </p:nvSpPr>
        <p:spPr>
          <a:xfrm>
            <a:off x="406086" y="24401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核心成员</a:t>
            </a:r>
          </a:p>
        </p:txBody>
      </p:sp>
    </p:spTree>
    <p:extLst>
      <p:ext uri="{BB962C8B-B14F-4D97-AF65-F5344CB8AC3E}">
        <p14:creationId xmlns:p14="http://schemas.microsoft.com/office/powerpoint/2010/main" val="1004851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任意多边形 37">
            <a:extLst>
              <a:ext uri="{FF2B5EF4-FFF2-40B4-BE49-F238E27FC236}">
                <a16:creationId xmlns:a16="http://schemas.microsoft.com/office/drawing/2014/main" id="{93045A0F-7A73-704C-BE0A-35982D38C191}"/>
              </a:ext>
            </a:extLst>
          </p:cNvPr>
          <p:cNvSpPr/>
          <p:nvPr/>
        </p:nvSpPr>
        <p:spPr>
          <a:xfrm rot="2700000">
            <a:off x="5439068" y="1524775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3" name="任意多边形 40">
            <a:extLst>
              <a:ext uri="{FF2B5EF4-FFF2-40B4-BE49-F238E27FC236}">
                <a16:creationId xmlns:a16="http://schemas.microsoft.com/office/drawing/2014/main" id="{01455F90-8145-D74A-A634-D8E5BB759BAD}"/>
              </a:ext>
            </a:extLst>
          </p:cNvPr>
          <p:cNvSpPr/>
          <p:nvPr/>
        </p:nvSpPr>
        <p:spPr>
          <a:xfrm rot="18900000" flipH="1">
            <a:off x="6404711" y="2825687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4" name="任意多边形 45">
            <a:extLst>
              <a:ext uri="{FF2B5EF4-FFF2-40B4-BE49-F238E27FC236}">
                <a16:creationId xmlns:a16="http://schemas.microsoft.com/office/drawing/2014/main" id="{904FF964-DB4B-E643-843C-D3092391FF1A}"/>
              </a:ext>
            </a:extLst>
          </p:cNvPr>
          <p:cNvSpPr/>
          <p:nvPr/>
        </p:nvSpPr>
        <p:spPr>
          <a:xfrm rot="2700000">
            <a:off x="5439068" y="4165919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sp>
        <p:nvSpPr>
          <p:cNvPr id="5" name="任意多边形 48">
            <a:extLst>
              <a:ext uri="{FF2B5EF4-FFF2-40B4-BE49-F238E27FC236}">
                <a16:creationId xmlns:a16="http://schemas.microsoft.com/office/drawing/2014/main" id="{580D1FCB-7CAE-EB48-B74A-1A54FA6CE7A4}"/>
              </a:ext>
            </a:extLst>
          </p:cNvPr>
          <p:cNvSpPr/>
          <p:nvPr/>
        </p:nvSpPr>
        <p:spPr>
          <a:xfrm rot="18900000" flipH="1">
            <a:off x="6404711" y="5361284"/>
            <a:ext cx="304899" cy="304899"/>
          </a:xfrm>
          <a:custGeom>
            <a:avLst/>
            <a:gdLst>
              <a:gd name="connsiteX0" fmla="*/ 0 w 304899"/>
              <a:gd name="connsiteY0" fmla="*/ 0 h 304899"/>
              <a:gd name="connsiteX1" fmla="*/ 3059 w 304899"/>
              <a:gd name="connsiteY1" fmla="*/ 10322 h 304899"/>
              <a:gd name="connsiteX2" fmla="*/ 119391 w 304899"/>
              <a:gd name="connsiteY2" fmla="*/ 185508 h 304899"/>
              <a:gd name="connsiteX3" fmla="*/ 294577 w 304899"/>
              <a:gd name="connsiteY3" fmla="*/ 301840 h 304899"/>
              <a:gd name="connsiteX4" fmla="*/ 304899 w 304899"/>
              <a:gd name="connsiteY4" fmla="*/ 304899 h 304899"/>
              <a:gd name="connsiteX5" fmla="*/ 0 w 304899"/>
              <a:gd name="connsiteY5" fmla="*/ 304899 h 304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4899" h="304899">
                <a:moveTo>
                  <a:pt x="0" y="0"/>
                </a:moveTo>
                <a:lnTo>
                  <a:pt x="3059" y="10322"/>
                </a:lnTo>
                <a:cubicBezTo>
                  <a:pt x="28910" y="74072"/>
                  <a:pt x="67688" y="133805"/>
                  <a:pt x="119391" y="185508"/>
                </a:cubicBezTo>
                <a:cubicBezTo>
                  <a:pt x="171094" y="237211"/>
                  <a:pt x="230827" y="275989"/>
                  <a:pt x="294577" y="301840"/>
                </a:cubicBezTo>
                <a:lnTo>
                  <a:pt x="304899" y="304899"/>
                </a:lnTo>
                <a:lnTo>
                  <a:pt x="0" y="304899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zh-CN" altLang="en-US" sz="2400"/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6AB4E898-F622-D346-B267-DCDA67BE60D5}"/>
              </a:ext>
            </a:extLst>
          </p:cNvPr>
          <p:cNvGrpSpPr/>
          <p:nvPr/>
        </p:nvGrpSpPr>
        <p:grpSpPr>
          <a:xfrm>
            <a:off x="5613945" y="1216829"/>
            <a:ext cx="920788" cy="920789"/>
            <a:chOff x="5613944" y="1340768"/>
            <a:chExt cx="920788" cy="920788"/>
          </a:xfrm>
        </p:grpSpPr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E6A28DB0-BEA9-9E45-8FDF-DD4916D788B3}"/>
                </a:ext>
              </a:extLst>
            </p:cNvPr>
            <p:cNvSpPr/>
            <p:nvPr/>
          </p:nvSpPr>
          <p:spPr>
            <a:xfrm>
              <a:off x="5613944" y="134076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EDF68D74-F358-9442-A101-76D476210D83}"/>
                </a:ext>
              </a:extLst>
            </p:cNvPr>
            <p:cNvGrpSpPr/>
            <p:nvPr/>
          </p:nvGrpSpPr>
          <p:grpSpPr>
            <a:xfrm>
              <a:off x="5856533" y="1435682"/>
              <a:ext cx="480901" cy="629784"/>
              <a:chOff x="5856533" y="1426379"/>
              <a:chExt cx="480901" cy="629784"/>
            </a:xfrm>
          </p:grpSpPr>
          <p:sp>
            <p:nvSpPr>
              <p:cNvPr id="9" name="TextBox 20">
                <a:extLst>
                  <a:ext uri="{FF2B5EF4-FFF2-40B4-BE49-F238E27FC236}">
                    <a16:creationId xmlns:a16="http://schemas.microsoft.com/office/drawing/2014/main" id="{34A6D853-D276-D547-B0A3-6E0B895BF7C3}"/>
                  </a:ext>
                </a:extLst>
              </p:cNvPr>
              <p:cNvSpPr txBox="1"/>
              <p:nvPr/>
            </p:nvSpPr>
            <p:spPr>
              <a:xfrm>
                <a:off x="5856533" y="1686832"/>
                <a:ext cx="480901" cy="36933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dist"/>
                <a:r>
                  <a:rPr lang="en-US" altLang="zh-CN" sz="2400" spc="400" dirty="0">
                    <a:solidFill>
                      <a:schemeClr val="bg1">
                        <a:lumMod val="95000"/>
                      </a:schemeClr>
                    </a:solidFill>
                    <a:latin typeface="微软雅黑-粗" panose="020B0703020204020201" pitchFamily="34" charset="-122"/>
                    <a:ea typeface="微软雅黑-粗" panose="020B0703020204020201" pitchFamily="34" charset="-122"/>
                  </a:rPr>
                  <a:t>01</a:t>
                </a:r>
                <a:endParaRPr lang="zh-CN" altLang="en-US" sz="2400" spc="400" dirty="0">
                  <a:solidFill>
                    <a:schemeClr val="bg1">
                      <a:lumMod val="95000"/>
                    </a:schemeClr>
                  </a:solidFill>
                  <a:latin typeface="微软雅黑-粗" panose="020B0703020204020201" pitchFamily="34" charset="-122"/>
                  <a:ea typeface="微软雅黑-粗" panose="020B0703020204020201" pitchFamily="34" charset="-122"/>
                </a:endParaRPr>
              </a:p>
            </p:txBody>
          </p:sp>
          <p:sp>
            <p:nvSpPr>
              <p:cNvPr id="10" name="TextBox 20">
                <a:extLst>
                  <a:ext uri="{FF2B5EF4-FFF2-40B4-BE49-F238E27FC236}">
                    <a16:creationId xmlns:a16="http://schemas.microsoft.com/office/drawing/2014/main" id="{C885017E-55E3-7346-84E3-DFCC3196AED4}"/>
                  </a:ext>
                </a:extLst>
              </p:cNvPr>
              <p:cNvSpPr txBox="1"/>
              <p:nvPr/>
            </p:nvSpPr>
            <p:spPr>
              <a:xfrm>
                <a:off x="5882747" y="1426379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CF4AD830-EDA0-3B4C-83EB-B567B3FA620E}"/>
              </a:ext>
            </a:extLst>
          </p:cNvPr>
          <p:cNvGrpSpPr/>
          <p:nvPr/>
        </p:nvGrpSpPr>
        <p:grpSpPr>
          <a:xfrm>
            <a:off x="5613945" y="2560979"/>
            <a:ext cx="920788" cy="920789"/>
            <a:chOff x="5613944" y="2348233"/>
            <a:chExt cx="920788" cy="92078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25A05CCF-F92F-3D43-A9C8-DE20EF5A66D5}"/>
                </a:ext>
              </a:extLst>
            </p:cNvPr>
            <p:cNvSpPr/>
            <p:nvPr/>
          </p:nvSpPr>
          <p:spPr>
            <a:xfrm flipH="1">
              <a:off x="5613944" y="2348233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C8F44B7A-F167-3346-8B37-D1311DD31071}"/>
                </a:ext>
              </a:extLst>
            </p:cNvPr>
            <p:cNvGrpSpPr/>
            <p:nvPr/>
          </p:nvGrpSpPr>
          <p:grpSpPr>
            <a:xfrm>
              <a:off x="5840300" y="2449556"/>
              <a:ext cx="468077" cy="718141"/>
              <a:chOff x="5840299" y="2469108"/>
              <a:chExt cx="468077" cy="718141"/>
            </a:xfrm>
          </p:grpSpPr>
          <p:sp>
            <p:nvSpPr>
              <p:cNvPr id="14" name="TextBox 20">
                <a:extLst>
                  <a:ext uri="{FF2B5EF4-FFF2-40B4-BE49-F238E27FC236}">
                    <a16:creationId xmlns:a16="http://schemas.microsoft.com/office/drawing/2014/main" id="{5BBE2674-9BCE-034A-8B0C-ED3728D8B0D7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02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15" name="TextBox 20">
                <a:extLst>
                  <a:ext uri="{FF2B5EF4-FFF2-40B4-BE49-F238E27FC236}">
                    <a16:creationId xmlns:a16="http://schemas.microsoft.com/office/drawing/2014/main" id="{079A3C0D-6C45-EB4B-B8B7-04D0FD33E77D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0AF12F1-1560-DC47-AC46-96280377DC3B}"/>
              </a:ext>
            </a:extLst>
          </p:cNvPr>
          <p:cNvGrpSpPr/>
          <p:nvPr/>
        </p:nvGrpSpPr>
        <p:grpSpPr>
          <a:xfrm>
            <a:off x="5613945" y="3871147"/>
            <a:ext cx="920788" cy="920789"/>
            <a:chOff x="5613944" y="3355698"/>
            <a:chExt cx="920788" cy="920788"/>
          </a:xfrm>
        </p:grpSpPr>
        <p:sp>
          <p:nvSpPr>
            <p:cNvPr id="17" name="椭圆 16">
              <a:extLst>
                <a:ext uri="{FF2B5EF4-FFF2-40B4-BE49-F238E27FC236}">
                  <a16:creationId xmlns:a16="http://schemas.microsoft.com/office/drawing/2014/main" id="{300D6056-AB68-5642-B280-8B9140271B84}"/>
                </a:ext>
              </a:extLst>
            </p:cNvPr>
            <p:cNvSpPr/>
            <p:nvPr/>
          </p:nvSpPr>
          <p:spPr>
            <a:xfrm>
              <a:off x="5613944" y="3355698"/>
              <a:ext cx="920788" cy="920788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id="{752D789C-A194-FC46-8047-06711F9FF51D}"/>
                </a:ext>
              </a:extLst>
            </p:cNvPr>
            <p:cNvGrpSpPr/>
            <p:nvPr/>
          </p:nvGrpSpPr>
          <p:grpSpPr>
            <a:xfrm>
              <a:off x="5840300" y="3457021"/>
              <a:ext cx="468077" cy="718141"/>
              <a:chOff x="5840299" y="2469108"/>
              <a:chExt cx="468077" cy="718141"/>
            </a:xfrm>
          </p:grpSpPr>
          <p:sp>
            <p:nvSpPr>
              <p:cNvPr id="19" name="TextBox 20">
                <a:extLst>
                  <a:ext uri="{FF2B5EF4-FFF2-40B4-BE49-F238E27FC236}">
                    <a16:creationId xmlns:a16="http://schemas.microsoft.com/office/drawing/2014/main" id="{57B53801-6A7C-3F4A-88CC-4A948B4E91A0}"/>
                  </a:ext>
                </a:extLst>
              </p:cNvPr>
              <p:cNvSpPr txBox="1"/>
              <p:nvPr/>
            </p:nvSpPr>
            <p:spPr>
              <a:xfrm>
                <a:off x="5840299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03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0" name="TextBox 20">
                <a:extLst>
                  <a:ext uri="{FF2B5EF4-FFF2-40B4-BE49-F238E27FC236}">
                    <a16:creationId xmlns:a16="http://schemas.microsoft.com/office/drawing/2014/main" id="{3523674C-F250-E948-8658-9040334C2442}"/>
                  </a:ext>
                </a:extLst>
              </p:cNvPr>
              <p:cNvSpPr txBox="1"/>
              <p:nvPr/>
            </p:nvSpPr>
            <p:spPr>
              <a:xfrm>
                <a:off x="5882747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FA6ACA80-1C12-A644-AF6A-FBE9A1823FF9}"/>
              </a:ext>
            </a:extLst>
          </p:cNvPr>
          <p:cNvGrpSpPr/>
          <p:nvPr/>
        </p:nvGrpSpPr>
        <p:grpSpPr>
          <a:xfrm>
            <a:off x="5613945" y="5096576"/>
            <a:ext cx="920788" cy="920789"/>
            <a:chOff x="5613944" y="4363162"/>
            <a:chExt cx="920788" cy="920788"/>
          </a:xfrm>
        </p:grpSpPr>
        <p:sp>
          <p:nvSpPr>
            <p:cNvPr id="22" name="椭圆 21">
              <a:extLst>
                <a:ext uri="{FF2B5EF4-FFF2-40B4-BE49-F238E27FC236}">
                  <a16:creationId xmlns:a16="http://schemas.microsoft.com/office/drawing/2014/main" id="{FEC2FC22-F4E1-0146-84D2-8C3DB71F6FA2}"/>
                </a:ext>
              </a:extLst>
            </p:cNvPr>
            <p:cNvSpPr/>
            <p:nvPr/>
          </p:nvSpPr>
          <p:spPr>
            <a:xfrm flipH="1">
              <a:off x="5613944" y="4363162"/>
              <a:ext cx="920788" cy="920788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/>
            </a:p>
          </p:txBody>
        </p:sp>
        <p:grpSp>
          <p:nvGrpSpPr>
            <p:cNvPr id="23" name="组合 22">
              <a:extLst>
                <a:ext uri="{FF2B5EF4-FFF2-40B4-BE49-F238E27FC236}">
                  <a16:creationId xmlns:a16="http://schemas.microsoft.com/office/drawing/2014/main" id="{A80645AD-7F30-8C40-AADC-9782656839A4}"/>
                </a:ext>
              </a:extLst>
            </p:cNvPr>
            <p:cNvGrpSpPr/>
            <p:nvPr/>
          </p:nvGrpSpPr>
          <p:grpSpPr>
            <a:xfrm>
              <a:off x="5840301" y="4464485"/>
              <a:ext cx="468077" cy="718141"/>
              <a:chOff x="5840300" y="2469108"/>
              <a:chExt cx="468077" cy="718141"/>
            </a:xfrm>
          </p:grpSpPr>
          <p:sp>
            <p:nvSpPr>
              <p:cNvPr id="24" name="TextBox 20">
                <a:extLst>
                  <a:ext uri="{FF2B5EF4-FFF2-40B4-BE49-F238E27FC236}">
                    <a16:creationId xmlns:a16="http://schemas.microsoft.com/office/drawing/2014/main" id="{E40E865D-5A19-2449-B227-C2C56D7074C3}"/>
                  </a:ext>
                </a:extLst>
              </p:cNvPr>
              <p:cNvSpPr txBox="1"/>
              <p:nvPr/>
            </p:nvSpPr>
            <p:spPr>
              <a:xfrm>
                <a:off x="5840300" y="2633252"/>
                <a:ext cx="468077" cy="55399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>
                        <a:lumMod val="95000"/>
                      </a:schemeClr>
                    </a:solidFill>
                    <a:latin typeface="Agency FB" panose="020B0503020202020204" pitchFamily="34" charset="0"/>
                    <a:ea typeface="微软雅黑" pitchFamily="34" charset="-122"/>
                  </a:rPr>
                  <a:t>04</a:t>
                </a:r>
                <a:endParaRPr lang="zh-CN" altLang="en-US" sz="3600" dirty="0">
                  <a:solidFill>
                    <a:schemeClr val="bg1">
                      <a:lumMod val="95000"/>
                    </a:schemeClr>
                  </a:solidFill>
                  <a:latin typeface="Agency FB" panose="020B0503020202020204" pitchFamily="34" charset="0"/>
                  <a:ea typeface="微软雅黑" pitchFamily="34" charset="-122"/>
                </a:endParaRPr>
              </a:p>
            </p:txBody>
          </p:sp>
          <p:sp>
            <p:nvSpPr>
              <p:cNvPr id="25" name="TextBox 20">
                <a:extLst>
                  <a:ext uri="{FF2B5EF4-FFF2-40B4-BE49-F238E27FC236}">
                    <a16:creationId xmlns:a16="http://schemas.microsoft.com/office/drawing/2014/main" id="{834B1B04-9A6B-AD41-AE74-C0EA334117E0}"/>
                  </a:ext>
                </a:extLst>
              </p:cNvPr>
              <p:cNvSpPr txBox="1"/>
              <p:nvPr/>
            </p:nvSpPr>
            <p:spPr>
              <a:xfrm>
                <a:off x="5882746" y="2469108"/>
                <a:ext cx="383182" cy="225767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 algn="ctr"/>
                <a:r>
                  <a:rPr lang="en-US" altLang="zh-CN" sz="1467" dirty="0">
                    <a:solidFill>
                      <a:schemeClr val="bg1">
                        <a:lumMod val="95000"/>
                      </a:schemeClr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step</a:t>
                </a:r>
                <a:endParaRPr lang="zh-CN" altLang="en-US" sz="1467" dirty="0">
                  <a:solidFill>
                    <a:schemeClr val="bg1">
                      <a:lumMod val="9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26" name="TextBox 19">
            <a:extLst>
              <a:ext uri="{FF2B5EF4-FFF2-40B4-BE49-F238E27FC236}">
                <a16:creationId xmlns:a16="http://schemas.microsoft.com/office/drawing/2014/main" id="{F7663C0E-DAD5-9540-8AEC-1C73ACC6B409}"/>
              </a:ext>
            </a:extLst>
          </p:cNvPr>
          <p:cNvSpPr txBox="1"/>
          <p:nvPr/>
        </p:nvSpPr>
        <p:spPr>
          <a:xfrm>
            <a:off x="2169043" y="1482296"/>
            <a:ext cx="2880517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团队组建（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2018-10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7" name="TextBox 19">
            <a:extLst>
              <a:ext uri="{FF2B5EF4-FFF2-40B4-BE49-F238E27FC236}">
                <a16:creationId xmlns:a16="http://schemas.microsoft.com/office/drawing/2014/main" id="{4032D25B-5C0F-D84F-8986-D1BAD7C97AB5}"/>
              </a:ext>
            </a:extLst>
          </p:cNvPr>
          <p:cNvSpPr txBox="1"/>
          <p:nvPr/>
        </p:nvSpPr>
        <p:spPr>
          <a:xfrm>
            <a:off x="7017026" y="2774518"/>
            <a:ext cx="3385931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2018-12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8" name="TextBox 19">
            <a:extLst>
              <a:ext uri="{FF2B5EF4-FFF2-40B4-BE49-F238E27FC236}">
                <a16:creationId xmlns:a16="http://schemas.microsoft.com/office/drawing/2014/main" id="{FC19C30C-1E78-554B-B1F9-D46DB9B12876}"/>
              </a:ext>
            </a:extLst>
          </p:cNvPr>
          <p:cNvSpPr txBox="1"/>
          <p:nvPr/>
        </p:nvSpPr>
        <p:spPr>
          <a:xfrm>
            <a:off x="1564411" y="4103664"/>
            <a:ext cx="3490790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/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版本内测（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2019-05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29" name="TextBox 19">
            <a:extLst>
              <a:ext uri="{FF2B5EF4-FFF2-40B4-BE49-F238E27FC236}">
                <a16:creationId xmlns:a16="http://schemas.microsoft.com/office/drawing/2014/main" id="{90303876-606B-854F-B2B0-F2F9312B4B30}"/>
              </a:ext>
            </a:extLst>
          </p:cNvPr>
          <p:cNvSpPr txBox="1"/>
          <p:nvPr/>
        </p:nvSpPr>
        <p:spPr>
          <a:xfrm>
            <a:off x="7017026" y="5349069"/>
            <a:ext cx="478308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“中医药港”正式发布（</a:t>
            </a:r>
            <a:r>
              <a:rPr lang="en-US" altLang="zh-CN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2019-07</a:t>
            </a:r>
            <a:r>
              <a:rPr lang="zh-CN" altLang="en-US" sz="24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</a:p>
        </p:txBody>
      </p:sp>
      <p:sp>
        <p:nvSpPr>
          <p:cNvPr id="31" name="TextBox 51">
            <a:extLst>
              <a:ext uri="{FF2B5EF4-FFF2-40B4-BE49-F238E27FC236}">
                <a16:creationId xmlns:a16="http://schemas.microsoft.com/office/drawing/2014/main" id="{A1A4F1A6-67FB-E842-8ADF-F115B9461397}"/>
              </a:ext>
            </a:extLst>
          </p:cNvPr>
          <p:cNvSpPr txBox="1"/>
          <p:nvPr/>
        </p:nvSpPr>
        <p:spPr>
          <a:xfrm>
            <a:off x="406086" y="244015"/>
            <a:ext cx="18004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中医药港大事记</a:t>
            </a:r>
          </a:p>
        </p:txBody>
      </p:sp>
    </p:spTree>
    <p:extLst>
      <p:ext uri="{BB962C8B-B14F-4D97-AF65-F5344CB8AC3E}">
        <p14:creationId xmlns:p14="http://schemas.microsoft.com/office/powerpoint/2010/main" val="361007681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4C74C54C-A446-4941-B3DE-35F0AFD27C9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6552" y="1143625"/>
            <a:ext cx="2833583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A05AF431-AD53-754A-AC18-7ECDC4D2EC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4397" y="1143625"/>
            <a:ext cx="2833583" cy="5039999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AA376F67-5B14-0641-9959-7CAC062C00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3782" y="1143625"/>
            <a:ext cx="2818666" cy="5040000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50BD16EE-C646-1A40-99D0-1E19148E2DE6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诊疗</a:t>
            </a:r>
          </a:p>
        </p:txBody>
      </p:sp>
    </p:spTree>
    <p:extLst>
      <p:ext uri="{BB962C8B-B14F-4D97-AF65-F5344CB8AC3E}">
        <p14:creationId xmlns:p14="http://schemas.microsoft.com/office/powerpoint/2010/main" val="638932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DE9069AC-EE8E-EE40-B387-51014D6424A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1432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80BA60FC-D843-AA4E-8C33-3BA9A1F30E6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9479" y="1161755"/>
            <a:ext cx="2833583" cy="503999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4DD991D-D6BA-154E-8500-7576460AE15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1419" y="1161755"/>
            <a:ext cx="276720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99816683-1500-344F-B4D7-73AF582998A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复诊</a:t>
            </a:r>
          </a:p>
        </p:txBody>
      </p:sp>
    </p:spTree>
    <p:extLst>
      <p:ext uri="{BB962C8B-B14F-4D97-AF65-F5344CB8AC3E}">
        <p14:creationId xmlns:p14="http://schemas.microsoft.com/office/powerpoint/2010/main" val="197974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CCE87F2A-D870-F049-ACA8-13A1C6A7C30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7940" y="1137290"/>
            <a:ext cx="2833583" cy="5039999"/>
          </a:xfrm>
          <a:prstGeom prst="rect">
            <a:avLst/>
          </a:prstGeom>
          <a:gradFill flip="none" rotWithShape="1">
            <a:gsLst>
              <a:gs pos="0">
                <a:schemeClr val="accent6">
                  <a:lumMod val="67000"/>
                </a:schemeClr>
              </a:gs>
              <a:gs pos="48000">
                <a:schemeClr val="accent6">
                  <a:lumMod val="97000"/>
                  <a:lumOff val="3000"/>
                </a:schemeClr>
              </a:gs>
              <a:gs pos="100000">
                <a:schemeClr val="accent6">
                  <a:lumMod val="60000"/>
                  <a:lumOff val="40000"/>
                </a:schemeClr>
              </a:gs>
            </a:gsLst>
            <a:lin ang="16200000" scaled="1"/>
            <a:tileRect/>
          </a:gra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2A74A8D6-6FAC-1442-AF5C-A914546C375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859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81DCB5C8-F39D-6548-92E0-060B752C6B7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1778" y="1137290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EB893A0C-5B14-9546-8BF0-1AE4E696EA1D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393415911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58EA7830-DDB8-1F45-AD5E-FF460810A00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9715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775AA58D-E501-4445-8BB6-BC9D55AD9E3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593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4662966C-53A3-4D4A-97C4-93D64B4F278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5654" y="1146471"/>
            <a:ext cx="2833583" cy="50400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6" name="TextBox 51">
            <a:extLst>
              <a:ext uri="{FF2B5EF4-FFF2-40B4-BE49-F238E27FC236}">
                <a16:creationId xmlns:a16="http://schemas.microsoft.com/office/drawing/2014/main" id="{167C0A16-C22D-184A-8482-1B4E1355A3F4}"/>
              </a:ext>
            </a:extLst>
          </p:cNvPr>
          <p:cNvSpPr txBox="1"/>
          <p:nvPr/>
        </p:nvSpPr>
        <p:spPr>
          <a:xfrm>
            <a:off x="406086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社区</a:t>
            </a:r>
          </a:p>
        </p:txBody>
      </p:sp>
    </p:spTree>
    <p:extLst>
      <p:ext uri="{BB962C8B-B14F-4D97-AF65-F5344CB8AC3E}">
        <p14:creationId xmlns:p14="http://schemas.microsoft.com/office/powerpoint/2010/main" val="207534727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任意多边形 35">
            <a:extLst>
              <a:ext uri="{FF2B5EF4-FFF2-40B4-BE49-F238E27FC236}">
                <a16:creationId xmlns:a16="http://schemas.microsoft.com/office/drawing/2014/main" id="{893104B8-13C2-B849-9FD9-CDC8B4C78175}"/>
              </a:ext>
            </a:extLst>
          </p:cNvPr>
          <p:cNvSpPr/>
          <p:nvPr/>
        </p:nvSpPr>
        <p:spPr>
          <a:xfrm rot="2700000">
            <a:off x="5274303" y="-1604723"/>
            <a:ext cx="3177271" cy="3177271"/>
          </a:xfrm>
          <a:custGeom>
            <a:avLst/>
            <a:gdLst>
              <a:gd name="connsiteX0" fmla="*/ 0 w 3177271"/>
              <a:gd name="connsiteY0" fmla="*/ 3166723 h 3177271"/>
              <a:gd name="connsiteX1" fmla="*/ 3166723 w 3177271"/>
              <a:gd name="connsiteY1" fmla="*/ 0 h 3177271"/>
              <a:gd name="connsiteX2" fmla="*/ 3177271 w 3177271"/>
              <a:gd name="connsiteY2" fmla="*/ 0 h 3177271"/>
              <a:gd name="connsiteX3" fmla="*/ 3177271 w 3177271"/>
              <a:gd name="connsiteY3" fmla="*/ 3177271 h 3177271"/>
              <a:gd name="connsiteX4" fmla="*/ 0 w 3177271"/>
              <a:gd name="connsiteY4" fmla="*/ 3177271 h 317727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177271" h="3177271">
                <a:moveTo>
                  <a:pt x="0" y="3166723"/>
                </a:moveTo>
                <a:lnTo>
                  <a:pt x="3166723" y="0"/>
                </a:lnTo>
                <a:lnTo>
                  <a:pt x="3177271" y="0"/>
                </a:lnTo>
                <a:lnTo>
                  <a:pt x="3177271" y="3177271"/>
                </a:lnTo>
                <a:lnTo>
                  <a:pt x="0" y="317727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8" name="任意多边形 24">
            <a:extLst>
              <a:ext uri="{FF2B5EF4-FFF2-40B4-BE49-F238E27FC236}">
                <a16:creationId xmlns:a16="http://schemas.microsoft.com/office/drawing/2014/main" id="{F345DD17-4D87-8A4F-A82C-7603147E2F9A}"/>
              </a:ext>
            </a:extLst>
          </p:cNvPr>
          <p:cNvSpPr/>
          <p:nvPr/>
        </p:nvSpPr>
        <p:spPr>
          <a:xfrm rot="2700000">
            <a:off x="11812376" y="1930927"/>
            <a:ext cx="816398" cy="816398"/>
          </a:xfrm>
          <a:custGeom>
            <a:avLst/>
            <a:gdLst>
              <a:gd name="connsiteX0" fmla="*/ 0 w 816398"/>
              <a:gd name="connsiteY0" fmla="*/ 0 h 816398"/>
              <a:gd name="connsiteX1" fmla="*/ 816398 w 816398"/>
              <a:gd name="connsiteY1" fmla="*/ 816398 h 816398"/>
              <a:gd name="connsiteX2" fmla="*/ 0 w 816398"/>
              <a:gd name="connsiteY2" fmla="*/ 816398 h 8163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16398" h="816398">
                <a:moveTo>
                  <a:pt x="0" y="0"/>
                </a:moveTo>
                <a:lnTo>
                  <a:pt x="816398" y="816398"/>
                </a:lnTo>
                <a:lnTo>
                  <a:pt x="0" y="81639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9" name="任意多边形 50">
            <a:extLst>
              <a:ext uri="{FF2B5EF4-FFF2-40B4-BE49-F238E27FC236}">
                <a16:creationId xmlns:a16="http://schemas.microsoft.com/office/drawing/2014/main" id="{10CC2EF0-17D2-7742-868C-D278EC6816E1}"/>
              </a:ext>
            </a:extLst>
          </p:cNvPr>
          <p:cNvSpPr/>
          <p:nvPr/>
        </p:nvSpPr>
        <p:spPr>
          <a:xfrm rot="2700000">
            <a:off x="-436148" y="6200721"/>
            <a:ext cx="1716663" cy="414787"/>
          </a:xfrm>
          <a:custGeom>
            <a:avLst/>
            <a:gdLst>
              <a:gd name="connsiteX0" fmla="*/ 0 w 1716663"/>
              <a:gd name="connsiteY0" fmla="*/ 0 h 414787"/>
              <a:gd name="connsiteX1" fmla="*/ 1716663 w 1716663"/>
              <a:gd name="connsiteY1" fmla="*/ 0 h 414787"/>
              <a:gd name="connsiteX2" fmla="*/ 1301876 w 1716663"/>
              <a:gd name="connsiteY2" fmla="*/ 414787 h 414787"/>
              <a:gd name="connsiteX3" fmla="*/ 414787 w 1716663"/>
              <a:gd name="connsiteY3" fmla="*/ 414787 h 4147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716663" h="414787">
                <a:moveTo>
                  <a:pt x="0" y="0"/>
                </a:moveTo>
                <a:lnTo>
                  <a:pt x="1716663" y="0"/>
                </a:lnTo>
                <a:lnTo>
                  <a:pt x="1301876" y="414787"/>
                </a:lnTo>
                <a:lnTo>
                  <a:pt x="414787" y="414787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12" name="任意多边形 48">
            <a:extLst>
              <a:ext uri="{FF2B5EF4-FFF2-40B4-BE49-F238E27FC236}">
                <a16:creationId xmlns:a16="http://schemas.microsoft.com/office/drawing/2014/main" id="{893BC8A4-AC29-9548-B27F-4FFA1D5BB7B4}"/>
              </a:ext>
            </a:extLst>
          </p:cNvPr>
          <p:cNvSpPr/>
          <p:nvPr/>
        </p:nvSpPr>
        <p:spPr>
          <a:xfrm rot="2700000">
            <a:off x="-337104" y="6508630"/>
            <a:ext cx="925070" cy="462535"/>
          </a:xfrm>
          <a:custGeom>
            <a:avLst/>
            <a:gdLst>
              <a:gd name="connsiteX0" fmla="*/ 0 w 925070"/>
              <a:gd name="connsiteY0" fmla="*/ 0 h 462535"/>
              <a:gd name="connsiteX1" fmla="*/ 925070 w 925070"/>
              <a:gd name="connsiteY1" fmla="*/ 0 h 462535"/>
              <a:gd name="connsiteX2" fmla="*/ 462535 w 925070"/>
              <a:gd name="connsiteY2" fmla="*/ 462535 h 4625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25070" h="462535">
                <a:moveTo>
                  <a:pt x="0" y="0"/>
                </a:moveTo>
                <a:lnTo>
                  <a:pt x="925070" y="0"/>
                </a:lnTo>
                <a:lnTo>
                  <a:pt x="462535" y="462535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4" name="直接连接符 25">
            <a:extLst>
              <a:ext uri="{FF2B5EF4-FFF2-40B4-BE49-F238E27FC236}">
                <a16:creationId xmlns:a16="http://schemas.microsoft.com/office/drawing/2014/main" id="{191D6C3C-01D9-504D-881B-FCF8BBBC458E}"/>
              </a:ext>
            </a:extLst>
          </p:cNvPr>
          <p:cNvCxnSpPr/>
          <p:nvPr/>
        </p:nvCxnSpPr>
        <p:spPr>
          <a:xfrm>
            <a:off x="5603465" y="1386348"/>
            <a:ext cx="1259473" cy="1259473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26">
            <a:extLst>
              <a:ext uri="{FF2B5EF4-FFF2-40B4-BE49-F238E27FC236}">
                <a16:creationId xmlns:a16="http://schemas.microsoft.com/office/drawing/2014/main" id="{A04655AD-9E3E-F544-BD20-D1A0BFEF612A}"/>
              </a:ext>
            </a:extLst>
          </p:cNvPr>
          <p:cNvCxnSpPr/>
          <p:nvPr/>
        </p:nvCxnSpPr>
        <p:spPr>
          <a:xfrm>
            <a:off x="6664077" y="2282916"/>
            <a:ext cx="1259473" cy="1259473"/>
          </a:xfrm>
          <a:prstGeom prst="line">
            <a:avLst/>
          </a:prstGeom>
          <a:ln>
            <a:solidFill>
              <a:srgbClr val="3A3A3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任意多边形 29">
            <a:extLst>
              <a:ext uri="{FF2B5EF4-FFF2-40B4-BE49-F238E27FC236}">
                <a16:creationId xmlns:a16="http://schemas.microsoft.com/office/drawing/2014/main" id="{D56BA864-3043-E44F-9D7E-95050A640ECB}"/>
              </a:ext>
            </a:extLst>
          </p:cNvPr>
          <p:cNvSpPr/>
          <p:nvPr/>
        </p:nvSpPr>
        <p:spPr>
          <a:xfrm rot="2700000">
            <a:off x="11987103" y="6511803"/>
            <a:ext cx="307527" cy="532977"/>
          </a:xfrm>
          <a:custGeom>
            <a:avLst/>
            <a:gdLst>
              <a:gd name="connsiteX0" fmla="*/ 0 w 307527"/>
              <a:gd name="connsiteY0" fmla="*/ 0 h 532977"/>
              <a:gd name="connsiteX1" fmla="*/ 307527 w 307527"/>
              <a:gd name="connsiteY1" fmla="*/ 307527 h 532977"/>
              <a:gd name="connsiteX2" fmla="*/ 82077 w 307527"/>
              <a:gd name="connsiteY2" fmla="*/ 532977 h 532977"/>
              <a:gd name="connsiteX3" fmla="*/ 0 w 307527"/>
              <a:gd name="connsiteY3" fmla="*/ 532977 h 5329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07527" h="532977">
                <a:moveTo>
                  <a:pt x="0" y="0"/>
                </a:moveTo>
                <a:lnTo>
                  <a:pt x="307527" y="307527"/>
                </a:lnTo>
                <a:lnTo>
                  <a:pt x="82077" y="532977"/>
                </a:lnTo>
                <a:lnTo>
                  <a:pt x="0" y="532977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cxnSp>
        <p:nvCxnSpPr>
          <p:cNvPr id="19" name="直接连接符 28">
            <a:extLst>
              <a:ext uri="{FF2B5EF4-FFF2-40B4-BE49-F238E27FC236}">
                <a16:creationId xmlns:a16="http://schemas.microsoft.com/office/drawing/2014/main" id="{A065E492-357D-AD4E-925C-10BD8C014881}"/>
              </a:ext>
            </a:extLst>
          </p:cNvPr>
          <p:cNvCxnSpPr/>
          <p:nvPr/>
        </p:nvCxnSpPr>
        <p:spPr>
          <a:xfrm>
            <a:off x="8519094" y="4133042"/>
            <a:ext cx="3014169" cy="295998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占位符 6">
            <a:extLst>
              <a:ext uri="{FF2B5EF4-FFF2-40B4-BE49-F238E27FC236}">
                <a16:creationId xmlns:a16="http://schemas.microsoft.com/office/drawing/2014/main" id="{EB8234F8-4CB2-7548-82D2-43C68A93238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991" r="17991"/>
          <a:stretch>
            <a:fillRect/>
          </a:stretch>
        </p:blipFill>
        <p:spPr>
          <a:xfrm>
            <a:off x="6951430" y="97377"/>
            <a:ext cx="4493340" cy="4493340"/>
          </a:xfrm>
          <a:custGeom>
            <a:avLst/>
            <a:gdLst>
              <a:gd name="connsiteX0" fmla="*/ 2246670 w 4493340"/>
              <a:gd name="connsiteY0" fmla="*/ 0 h 4493340"/>
              <a:gd name="connsiteX1" fmla="*/ 4493340 w 4493340"/>
              <a:gd name="connsiteY1" fmla="*/ 2246670 h 4493340"/>
              <a:gd name="connsiteX2" fmla="*/ 2246670 w 4493340"/>
              <a:gd name="connsiteY2" fmla="*/ 4493340 h 4493340"/>
              <a:gd name="connsiteX3" fmla="*/ 0 w 4493340"/>
              <a:gd name="connsiteY3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493340" h="4493340">
                <a:moveTo>
                  <a:pt x="2246670" y="0"/>
                </a:moveTo>
                <a:lnTo>
                  <a:pt x="4493340" y="2246670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pic>
        <p:nvPicPr>
          <p:cNvPr id="21" name="图片占位符 7">
            <a:extLst>
              <a:ext uri="{FF2B5EF4-FFF2-40B4-BE49-F238E27FC236}">
                <a16:creationId xmlns:a16="http://schemas.microsoft.com/office/drawing/2014/main" id="{D2B20BB2-B26F-114C-AF8C-8923DCDBD0A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76" r="7076"/>
          <a:stretch>
            <a:fillRect/>
          </a:stretch>
        </p:blipFill>
        <p:spPr>
          <a:xfrm>
            <a:off x="9282614" y="-29214"/>
            <a:ext cx="2937962" cy="2284770"/>
          </a:xfrm>
          <a:custGeom>
            <a:avLst/>
            <a:gdLst>
              <a:gd name="connsiteX0" fmla="*/ 38102 w 2937962"/>
              <a:gd name="connsiteY0" fmla="*/ 0 h 2284770"/>
              <a:gd name="connsiteX1" fmla="*/ 2937962 w 2937962"/>
              <a:gd name="connsiteY1" fmla="*/ 0 h 2284770"/>
              <a:gd name="connsiteX2" fmla="*/ 2937962 w 2937962"/>
              <a:gd name="connsiteY2" fmla="*/ 1593478 h 2284770"/>
              <a:gd name="connsiteX3" fmla="*/ 2246670 w 2937962"/>
              <a:gd name="connsiteY3" fmla="*/ 2284770 h 2284770"/>
              <a:gd name="connsiteX4" fmla="*/ 0 w 2937962"/>
              <a:gd name="connsiteY4" fmla="*/ 38100 h 2284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7962" h="2284770">
                <a:moveTo>
                  <a:pt x="38102" y="0"/>
                </a:moveTo>
                <a:lnTo>
                  <a:pt x="2937962" y="0"/>
                </a:lnTo>
                <a:lnTo>
                  <a:pt x="2937962" y="1593478"/>
                </a:lnTo>
                <a:lnTo>
                  <a:pt x="2246670" y="2284770"/>
                </a:lnTo>
                <a:lnTo>
                  <a:pt x="0" y="38100"/>
                </a:lnTo>
                <a:close/>
              </a:path>
            </a:pathLst>
          </a:custGeom>
        </p:spPr>
      </p:pic>
      <p:pic>
        <p:nvPicPr>
          <p:cNvPr id="22" name="图片占位符 4">
            <a:extLst>
              <a:ext uri="{FF2B5EF4-FFF2-40B4-BE49-F238E27FC236}">
                <a16:creationId xmlns:a16="http://schemas.microsoft.com/office/drawing/2014/main" id="{401BF2CE-30A4-AE49-A0D9-CDA9ED3ACD0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98" r="30098"/>
          <a:stretch>
            <a:fillRect/>
          </a:stretch>
        </p:blipFill>
        <p:spPr>
          <a:xfrm>
            <a:off x="9312112" y="2427620"/>
            <a:ext cx="2908463" cy="4493340"/>
          </a:xfrm>
          <a:custGeom>
            <a:avLst/>
            <a:gdLst>
              <a:gd name="connsiteX0" fmla="*/ 2246670 w 2908463"/>
              <a:gd name="connsiteY0" fmla="*/ 0 h 4493340"/>
              <a:gd name="connsiteX1" fmla="*/ 2908463 w 2908463"/>
              <a:gd name="connsiteY1" fmla="*/ 661793 h 4493340"/>
              <a:gd name="connsiteX2" fmla="*/ 2908463 w 2908463"/>
              <a:gd name="connsiteY2" fmla="*/ 3831546 h 4493340"/>
              <a:gd name="connsiteX3" fmla="*/ 2246670 w 2908463"/>
              <a:gd name="connsiteY3" fmla="*/ 4493340 h 4493340"/>
              <a:gd name="connsiteX4" fmla="*/ 0 w 2908463"/>
              <a:gd name="connsiteY4" fmla="*/ 2246670 h 4493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08463" h="4493340">
                <a:moveTo>
                  <a:pt x="2246670" y="0"/>
                </a:moveTo>
                <a:lnTo>
                  <a:pt x="2908463" y="661793"/>
                </a:lnTo>
                <a:lnTo>
                  <a:pt x="2908463" y="3831546"/>
                </a:lnTo>
                <a:lnTo>
                  <a:pt x="2246670" y="4493340"/>
                </a:lnTo>
                <a:lnTo>
                  <a:pt x="0" y="2246670"/>
                </a:lnTo>
                <a:close/>
              </a:path>
            </a:pathLst>
          </a:custGeom>
        </p:spPr>
      </p:pic>
      <p:sp>
        <p:nvSpPr>
          <p:cNvPr id="23" name="TextBox 42">
            <a:extLst>
              <a:ext uri="{FF2B5EF4-FFF2-40B4-BE49-F238E27FC236}">
                <a16:creationId xmlns:a16="http://schemas.microsoft.com/office/drawing/2014/main" id="{750FFEE8-DFC5-5846-B0D4-98162FD45EA1}"/>
              </a:ext>
            </a:extLst>
          </p:cNvPr>
          <p:cNvSpPr txBox="1"/>
          <p:nvPr/>
        </p:nvSpPr>
        <p:spPr>
          <a:xfrm>
            <a:off x="2169516" y="2912652"/>
            <a:ext cx="269816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zh-CN" altLang="en-US" sz="48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964139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6" y="2485285"/>
            <a:ext cx="5218595" cy="663964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国家出台大量政策扶持中医药产业的发展，民营资本积极参与中医药事业建设，提升了中医药产业的供给能力。</a:t>
            </a:r>
            <a:endParaRPr lang="en-US" altLang="zh-CN" sz="1000" b="0" dirty="0">
              <a:solidFill>
                <a:schemeClr val="tx2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</a:pP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03396" y="3772817"/>
            <a:ext cx="5546627" cy="677378"/>
            <a:chOff x="6054005" y="2974786"/>
            <a:chExt cx="5148238" cy="677378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2974786"/>
              <a:ext cx="4920769" cy="43422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我国人均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GDP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已经突破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8000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美元，消费结构发生改变，休闲娱乐、文化体育、医疗健康成为新的消费增长点，为中医药产业创造了巨大的消费市场。</a:t>
              </a:r>
              <a:endParaRPr lang="en-US" altLang="ko-KR" sz="10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0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03396" y="5039790"/>
            <a:ext cx="5325697" cy="663964"/>
            <a:chOff x="6054006" y="4158967"/>
            <a:chExt cx="5325697" cy="663964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158967"/>
              <a:ext cx="5325697" cy="66396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我国正在逐渐步入老龄化社会，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2020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年老龄人口占比达</a:t>
              </a:r>
              <a:r>
                <a:rPr lang="en-US" altLang="zh-CN" sz="1000" b="0" dirty="0">
                  <a:solidFill>
                    <a:schemeClr val="tx2">
                      <a:lumMod val="50000"/>
                    </a:schemeClr>
                  </a:solidFill>
                </a:rPr>
                <a:t>23.4%</a:t>
              </a:r>
              <a:r>
                <a:rPr lang="zh-CN" altLang="en-US" sz="1000" b="0" dirty="0">
                  <a:solidFill>
                    <a:schemeClr val="tx2">
                      <a:lumMod val="50000"/>
                    </a:schemeClr>
                  </a:solidFill>
                </a:rPr>
                <a:t>。而老龄人口的保健养生需求最迫切，中医在养生方面具有天然优势。</a:t>
              </a:r>
              <a:endParaRPr lang="en-US" altLang="zh-CN" sz="1000" b="0" dirty="0">
                <a:solidFill>
                  <a:schemeClr val="tx2">
                    <a:lumMod val="50000"/>
                  </a:schemeClr>
                </a:solidFill>
                <a:cs typeface="+mn-ea"/>
                <a:sym typeface="+mn-lt"/>
              </a:endParaRPr>
            </a:p>
            <a:p>
              <a:pPr>
                <a:lnSpc>
                  <a:spcPct val="150000"/>
                </a:lnSpc>
              </a:pPr>
              <a:endParaRPr lang="en-US" altLang="ko-KR" sz="10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0229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ct val="150000"/>
                </a:lnSpc>
              </a:pPr>
              <a:endParaRPr lang="en-US" sz="100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8" y="2220369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8" y="3437161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03396" y="470288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595071" y="2220369"/>
            <a:ext cx="230868" cy="3231225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algn="ctr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88142" y="5047738"/>
            <a:ext cx="1665580" cy="2769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20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20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55197" y="4145413"/>
            <a:ext cx="1633928" cy="2492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1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1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09566" y="3493400"/>
            <a:ext cx="1345827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zh-CN" altLang="en-US" sz="16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16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5C4431BD-F0E0-B14A-909B-4FE68798676C}"/>
              </a:ext>
            </a:extLst>
          </p:cNvPr>
          <p:cNvSpPr txBox="1"/>
          <p:nvPr/>
        </p:nvSpPr>
        <p:spPr>
          <a:xfrm>
            <a:off x="406086" y="244015"/>
            <a:ext cx="27238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strike="sngStrike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中医药产业整体快速发展</a:t>
            </a:r>
          </a:p>
        </p:txBody>
      </p:sp>
    </p:spTree>
    <p:extLst>
      <p:ext uri="{BB962C8B-B14F-4D97-AF65-F5344CB8AC3E}">
        <p14:creationId xmlns:p14="http://schemas.microsoft.com/office/powerpoint/2010/main" val="2673761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2159097"/>
            <a:ext cx="5218595" cy="592726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600" b="0" dirty="0">
                <a:solidFill>
                  <a:schemeClr val="tx2">
                    <a:lumMod val="50000"/>
                  </a:schemeClr>
                </a:solidFill>
              </a:rPr>
              <a:t>熟人介绍。</a:t>
            </a:r>
            <a:endParaRPr lang="en-US" altLang="zh-CN" sz="1200" b="0" dirty="0">
              <a:solidFill>
                <a:schemeClr val="tx2">
                  <a:lumMod val="50000"/>
                </a:schemeClr>
              </a:solidFill>
              <a:cs typeface="+mn-ea"/>
              <a:sym typeface="+mn-lt"/>
            </a:endParaRPr>
          </a:p>
          <a:p>
            <a:pPr>
              <a:lnSpc>
                <a:spcPts val="2420"/>
              </a:lnSpc>
            </a:pPr>
            <a:endParaRPr lang="en-US" altLang="ko-KR" sz="1600" dirty="0">
              <a:solidFill>
                <a:srgbClr val="798494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44" name="Group 56">
            <a:extLst>
              <a:ext uri="{FF2B5EF4-FFF2-40B4-BE49-F238E27FC236}">
                <a16:creationId xmlns:a16="http://schemas.microsoft.com/office/drawing/2014/main" id="{DE37AE0C-37CE-4757-BED6-37D65C4EA04C}"/>
              </a:ext>
            </a:extLst>
          </p:cNvPr>
          <p:cNvGrpSpPr/>
          <p:nvPr/>
        </p:nvGrpSpPr>
        <p:grpSpPr>
          <a:xfrm>
            <a:off x="6013929" y="3679733"/>
            <a:ext cx="5546627" cy="664500"/>
            <a:chOff x="6054005" y="3056786"/>
            <a:chExt cx="5148238" cy="664500"/>
          </a:xfrm>
        </p:grpSpPr>
        <p:sp>
          <p:nvSpPr>
            <p:cNvPr id="45" name="speed">
              <a:extLst>
                <a:ext uri="{FF2B5EF4-FFF2-40B4-BE49-F238E27FC236}">
                  <a16:creationId xmlns:a16="http://schemas.microsoft.com/office/drawing/2014/main" id="{F7575676-A8DA-42DD-BC3C-3C662744CA0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5" y="3056786"/>
              <a:ext cx="4920769" cy="2839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</a:rPr>
                <a:t>知名医院看介绍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46" name="Rectangle 3">
              <a:extLst>
                <a:ext uri="{FF2B5EF4-FFF2-40B4-BE49-F238E27FC236}">
                  <a16:creationId xmlns:a16="http://schemas.microsoft.com/office/drawing/2014/main" id="{E66273F2-9FF7-4451-A480-901B28C7D9D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3449865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pSp>
        <p:nvGrpSpPr>
          <p:cNvPr id="47" name="Group 55">
            <a:extLst>
              <a:ext uri="{FF2B5EF4-FFF2-40B4-BE49-F238E27FC236}">
                <a16:creationId xmlns:a16="http://schemas.microsoft.com/office/drawing/2014/main" id="{33088278-47D6-4973-8374-B61400B451B9}"/>
              </a:ext>
            </a:extLst>
          </p:cNvPr>
          <p:cNvGrpSpPr/>
          <p:nvPr/>
        </p:nvGrpSpPr>
        <p:grpSpPr>
          <a:xfrm>
            <a:off x="6013929" y="5417387"/>
            <a:ext cx="5325697" cy="667052"/>
            <a:chOff x="6054006" y="4225001"/>
            <a:chExt cx="5325697" cy="667052"/>
          </a:xfrm>
        </p:grpSpPr>
        <p:sp>
          <p:nvSpPr>
            <p:cNvPr id="69" name="speed">
              <a:extLst>
                <a:ext uri="{FF2B5EF4-FFF2-40B4-BE49-F238E27FC236}">
                  <a16:creationId xmlns:a16="http://schemas.microsoft.com/office/drawing/2014/main" id="{0722D688-DA68-42BC-8400-4BBAF3FB624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6" y="4225001"/>
              <a:ext cx="5325697" cy="283924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  <a:sp3d prstMaterial="matte">
              <a:bevelT w="1270" h="1270"/>
            </a:sp3d>
          </p:spPr>
          <p:txBody>
            <a:bodyPr wrap="square" lIns="0" tIns="0" rIns="0" bIns="0" anchor="t" anchorCtr="0">
              <a:spAutoFit/>
              <a:sp3d/>
            </a:bodyPr>
            <a:lstStyle>
              <a:defPPr>
                <a:defRPr lang="ko-KR"/>
              </a:defPPr>
              <a:lvl1pPr fontAlgn="base">
                <a:lnSpc>
                  <a:spcPct val="90000"/>
                </a:lnSpc>
                <a:spcBef>
                  <a:spcPct val="0"/>
                </a:spcBef>
                <a:spcAft>
                  <a:spcPct val="0"/>
                </a:spcAft>
                <a:buClr>
                  <a:prstClr val="white"/>
                </a:buClr>
                <a:defRPr kumimoji="1" sz="1400" b="1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  <a:lvl2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2pPr>
              <a:lvl3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3pPr>
              <a:lvl4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4pPr>
              <a:lvl5pPr fontAlgn="base">
                <a:spcBef>
                  <a:spcPct val="0"/>
                </a:spcBef>
                <a:spcAft>
                  <a:spcPct val="0"/>
                </a:spcAft>
                <a:defRPr kumimoji="1">
                  <a:latin typeface="굴림" pitchFamily="50" charset="-127"/>
                  <a:ea typeface="굴림" pitchFamily="50" charset="-127"/>
                </a:defRPr>
              </a:lvl5pPr>
              <a:lvl6pPr>
                <a:defRPr kumimoji="1">
                  <a:latin typeface="굴림" pitchFamily="50" charset="-127"/>
                  <a:ea typeface="굴림" pitchFamily="50" charset="-127"/>
                </a:defRPr>
              </a:lvl6pPr>
              <a:lvl7pPr>
                <a:defRPr kumimoji="1">
                  <a:latin typeface="굴림" pitchFamily="50" charset="-127"/>
                  <a:ea typeface="굴림" pitchFamily="50" charset="-127"/>
                </a:defRPr>
              </a:lvl7pPr>
              <a:lvl8pPr>
                <a:defRPr kumimoji="1">
                  <a:latin typeface="굴림" pitchFamily="50" charset="-127"/>
                  <a:ea typeface="굴림" pitchFamily="50" charset="-127"/>
                </a:defRPr>
              </a:lvl8pPr>
              <a:lvl9pPr>
                <a:defRPr kumimoji="1">
                  <a:latin typeface="굴림" pitchFamily="50" charset="-127"/>
                  <a:ea typeface="굴림" pitchFamily="50" charset="-127"/>
                </a:defRPr>
              </a:lvl9pPr>
            </a:lstStyle>
            <a:p>
              <a:pPr>
                <a:lnSpc>
                  <a:spcPts val="2420"/>
                </a:lnSpc>
              </a:pPr>
              <a:r>
                <a:rPr lang="zh-CN" altLang="en-US" sz="1600" b="0" dirty="0">
                  <a:solidFill>
                    <a:schemeClr val="tx2">
                      <a:lumMod val="50000"/>
                    </a:schemeClr>
                  </a:solidFill>
                  <a:latin typeface="+mn-lt"/>
                  <a:ea typeface="+mn-ea"/>
                  <a:cs typeface="+mn-ea"/>
                  <a:sym typeface="+mn-lt"/>
                </a:rPr>
                <a:t>在线挂号平台</a:t>
              </a:r>
              <a:endParaRPr lang="en-US" altLang="ko-KR" sz="1600" b="0" dirty="0">
                <a:solidFill>
                  <a:schemeClr val="tx2">
                    <a:lumMod val="50000"/>
                  </a:schemeClr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  <p:sp>
          <p:nvSpPr>
            <p:cNvPr id="70" name="Rectangle 3">
              <a:extLst>
                <a:ext uri="{FF2B5EF4-FFF2-40B4-BE49-F238E27FC236}">
                  <a16:creationId xmlns:a16="http://schemas.microsoft.com/office/drawing/2014/main" id="{4D3A7E6D-CC4D-42AC-8FB5-D0E44AB3513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6054007" y="4620632"/>
              <a:ext cx="5148236" cy="27142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 lIns="0" tIns="0" rIns="0" bIns="0" anchor="t" anchorCtr="0">
              <a:spAutoFit/>
              <a:scene3d>
                <a:camera prst="orthographicFront"/>
                <a:lightRig rig="threePt" dir="t"/>
              </a:scene3d>
              <a:sp3d/>
            </a:bodyPr>
            <a:lstStyle>
              <a:defPPr>
                <a:defRPr lang="ko-KR"/>
              </a:defPPr>
              <a:lvl1pPr fontAlgn="auto">
                <a:spcBef>
                  <a:spcPts val="0"/>
                </a:spcBef>
                <a:spcAft>
                  <a:spcPts val="0"/>
                </a:spcAft>
                <a:buFont typeface="Arial" charset="0"/>
                <a:buNone/>
                <a:defRPr kumimoji="0" sz="1200">
                  <a:solidFill>
                    <a:schemeClr val="tx1">
                      <a:lumMod val="95000"/>
                      <a:lumOff val="5000"/>
                    </a:schemeClr>
                  </a:solidFill>
                  <a:latin typeface="Tahoma" pitchFamily="34" charset="0"/>
                  <a:ea typeface="Tahoma" pitchFamily="34" charset="0"/>
                  <a:cs typeface="Tahoma" pitchFamily="34" charset="0"/>
                </a:defRPr>
              </a:lvl1pPr>
            </a:lstStyle>
            <a:p>
              <a:pPr>
                <a:lnSpc>
                  <a:spcPts val="2420"/>
                </a:lnSpc>
              </a:pPr>
              <a:endParaRPr lang="en-US" dirty="0">
                <a:solidFill>
                  <a:srgbClr val="798494"/>
                </a:solidFill>
                <a:latin typeface="+mn-lt"/>
                <a:ea typeface="+mn-ea"/>
                <a:cs typeface="+mn-ea"/>
                <a:sym typeface="+mn-lt"/>
              </a:endParaRPr>
            </a:p>
          </p:txBody>
        </p:sp>
      </p:grpSp>
      <p:graphicFrame>
        <p:nvGraphicFramePr>
          <p:cNvPr id="71" name="Chart 37">
            <a:extLst>
              <a:ext uri="{FF2B5EF4-FFF2-40B4-BE49-F238E27FC236}">
                <a16:creationId xmlns:a16="http://schemas.microsoft.com/office/drawing/2014/main" id="{50435CEC-4D70-4ABA-9D20-4C812336349A}"/>
              </a:ext>
            </a:extLst>
          </p:cNvPr>
          <p:cNvGraphicFramePr/>
          <p:nvPr>
            <p:extLst/>
          </p:nvPr>
        </p:nvGraphicFramePr>
        <p:xfrm>
          <a:off x="631443" y="1647499"/>
          <a:ext cx="5114056" cy="40664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1661288"/>
            <a:ext cx="2272096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2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31" y="3262077"/>
            <a:ext cx="169211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28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3929" y="5014452"/>
            <a:ext cx="1821830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28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84" name="Left Brace 101">
            <a:extLst>
              <a:ext uri="{FF2B5EF4-FFF2-40B4-BE49-F238E27FC236}">
                <a16:creationId xmlns:a16="http://schemas.microsoft.com/office/drawing/2014/main" id="{F839BD45-735A-411C-BB89-477EF267BC83}"/>
              </a:ext>
            </a:extLst>
          </p:cNvPr>
          <p:cNvSpPr/>
          <p:nvPr/>
        </p:nvSpPr>
        <p:spPr>
          <a:xfrm>
            <a:off x="5605604" y="1763277"/>
            <a:ext cx="230868" cy="4011716"/>
          </a:xfrm>
          <a:prstGeom prst="leftBrace">
            <a:avLst>
              <a:gd name="adj1" fmla="val 85476"/>
              <a:gd name="adj2" fmla="val 50651"/>
            </a:avLst>
          </a:prstGeom>
          <a:noFill/>
          <a:ln w="6350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6" name="speed">
            <a:extLst>
              <a:ext uri="{FF2B5EF4-FFF2-40B4-BE49-F238E27FC236}">
                <a16:creationId xmlns:a16="http://schemas.microsoft.com/office/drawing/2014/main" id="{EAA6D9DE-5244-4585-8812-492EF53EC06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51532" y="3434629"/>
            <a:ext cx="632544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8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31</a:t>
            </a:r>
            <a:r>
              <a:rPr lang="en-US" altLang="ko-KR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sp>
        <p:nvSpPr>
          <p:cNvPr id="87" name="speed">
            <a:extLst>
              <a:ext uri="{FF2B5EF4-FFF2-40B4-BE49-F238E27FC236}">
                <a16:creationId xmlns:a16="http://schemas.microsoft.com/office/drawing/2014/main" id="{8950B2CD-AFFB-4474-BC5F-EB0DB4487DF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99248" y="2220369"/>
            <a:ext cx="565828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 algn="ctr"/>
            <a:r>
              <a:rPr lang="en-US" altLang="ko-KR" sz="24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12</a:t>
            </a:r>
            <a:r>
              <a:rPr lang="en-US" altLang="ko-KR" sz="1200" dirty="0">
                <a:solidFill>
                  <a:prstClr val="white"/>
                </a:solidFill>
                <a:latin typeface="+mn-lt"/>
                <a:ea typeface="+mn-ea"/>
                <a:cs typeface="+mn-ea"/>
                <a:sym typeface="+mn-lt"/>
              </a:rPr>
              <a:t>%</a:t>
            </a:r>
          </a:p>
        </p:txBody>
      </p:sp>
      <p:grpSp>
        <p:nvGrpSpPr>
          <p:cNvPr id="30" name="Group 32">
            <a:extLst>
              <a:ext uri="{FF2B5EF4-FFF2-40B4-BE49-F238E27FC236}">
                <a16:creationId xmlns:a16="http://schemas.microsoft.com/office/drawing/2014/main" id="{0827BA5E-B2B9-45C2-8605-FFAECCD6632A}"/>
              </a:ext>
            </a:extLst>
          </p:cNvPr>
          <p:cNvGrpSpPr/>
          <p:nvPr/>
        </p:nvGrpSpPr>
        <p:grpSpPr>
          <a:xfrm>
            <a:off x="631442" y="2921172"/>
            <a:ext cx="3943350" cy="2944813"/>
            <a:chOff x="8245475" y="6008688"/>
            <a:chExt cx="7886700" cy="5889625"/>
          </a:xfrm>
          <a:solidFill>
            <a:srgbClr val="B11C16"/>
          </a:solidFill>
        </p:grpSpPr>
        <p:grpSp>
          <p:nvGrpSpPr>
            <p:cNvPr id="31" name="Group 28">
              <a:extLst>
                <a:ext uri="{FF2B5EF4-FFF2-40B4-BE49-F238E27FC236}">
                  <a16:creationId xmlns:a16="http://schemas.microsoft.com/office/drawing/2014/main" id="{5B3D4856-5017-4CD5-9D9C-BE91A95B64CE}"/>
                </a:ext>
              </a:extLst>
            </p:cNvPr>
            <p:cNvGrpSpPr/>
            <p:nvPr/>
          </p:nvGrpSpPr>
          <p:grpSpPr>
            <a:xfrm>
              <a:off x="8245475" y="9618663"/>
              <a:ext cx="7886700" cy="2279650"/>
              <a:chOff x="8435975" y="7542213"/>
              <a:chExt cx="7505700" cy="2279650"/>
            </a:xfrm>
            <a:grpFill/>
          </p:grpSpPr>
          <p:sp>
            <p:nvSpPr>
              <p:cNvPr id="51" name="Freeform 5">
                <a:extLst>
                  <a:ext uri="{FF2B5EF4-FFF2-40B4-BE49-F238E27FC236}">
                    <a16:creationId xmlns:a16="http://schemas.microsoft.com/office/drawing/2014/main" id="{28F24FA1-05A2-4D48-B9FB-A61E971BFA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55026" y="7542213"/>
                <a:ext cx="7467600" cy="1962150"/>
              </a:xfrm>
              <a:custGeom>
                <a:avLst/>
                <a:gdLst>
                  <a:gd name="T0" fmla="*/ 4038 w 4704"/>
                  <a:gd name="T1" fmla="*/ 0 h 1236"/>
                  <a:gd name="T2" fmla="*/ 2368 w 4704"/>
                  <a:gd name="T3" fmla="*/ 0 h 1236"/>
                  <a:gd name="T4" fmla="*/ 2336 w 4704"/>
                  <a:gd name="T5" fmla="*/ 0 h 1236"/>
                  <a:gd name="T6" fmla="*/ 666 w 4704"/>
                  <a:gd name="T7" fmla="*/ 0 h 1236"/>
                  <a:gd name="T8" fmla="*/ 0 w 4704"/>
                  <a:gd name="T9" fmla="*/ 1118 h 1236"/>
                  <a:gd name="T10" fmla="*/ 0 w 4704"/>
                  <a:gd name="T11" fmla="*/ 1118 h 1236"/>
                  <a:gd name="T12" fmla="*/ 2 w 4704"/>
                  <a:gd name="T13" fmla="*/ 1132 h 1236"/>
                  <a:gd name="T14" fmla="*/ 8 w 4704"/>
                  <a:gd name="T15" fmla="*/ 1148 h 1236"/>
                  <a:gd name="T16" fmla="*/ 16 w 4704"/>
                  <a:gd name="T17" fmla="*/ 1168 h 1236"/>
                  <a:gd name="T18" fmla="*/ 28 w 4704"/>
                  <a:gd name="T19" fmla="*/ 1188 h 1236"/>
                  <a:gd name="T20" fmla="*/ 38 w 4704"/>
                  <a:gd name="T21" fmla="*/ 1198 h 1236"/>
                  <a:gd name="T22" fmla="*/ 48 w 4704"/>
                  <a:gd name="T23" fmla="*/ 1208 h 1236"/>
                  <a:gd name="T24" fmla="*/ 58 w 4704"/>
                  <a:gd name="T25" fmla="*/ 1216 h 1236"/>
                  <a:gd name="T26" fmla="*/ 72 w 4704"/>
                  <a:gd name="T27" fmla="*/ 1224 h 1236"/>
                  <a:gd name="T28" fmla="*/ 86 w 4704"/>
                  <a:gd name="T29" fmla="*/ 1230 h 1236"/>
                  <a:gd name="T30" fmla="*/ 104 w 4704"/>
                  <a:gd name="T31" fmla="*/ 1236 h 1236"/>
                  <a:gd name="T32" fmla="*/ 2336 w 4704"/>
                  <a:gd name="T33" fmla="*/ 1236 h 1236"/>
                  <a:gd name="T34" fmla="*/ 2368 w 4704"/>
                  <a:gd name="T35" fmla="*/ 1236 h 1236"/>
                  <a:gd name="T36" fmla="*/ 4600 w 4704"/>
                  <a:gd name="T37" fmla="*/ 1236 h 1236"/>
                  <a:gd name="T38" fmla="*/ 4600 w 4704"/>
                  <a:gd name="T39" fmla="*/ 1236 h 1236"/>
                  <a:gd name="T40" fmla="*/ 4616 w 4704"/>
                  <a:gd name="T41" fmla="*/ 1230 h 1236"/>
                  <a:gd name="T42" fmla="*/ 4632 w 4704"/>
                  <a:gd name="T43" fmla="*/ 1224 h 1236"/>
                  <a:gd name="T44" fmla="*/ 4646 w 4704"/>
                  <a:gd name="T45" fmla="*/ 1216 h 1236"/>
                  <a:gd name="T46" fmla="*/ 4656 w 4704"/>
                  <a:gd name="T47" fmla="*/ 1208 h 1236"/>
                  <a:gd name="T48" fmla="*/ 4666 w 4704"/>
                  <a:gd name="T49" fmla="*/ 1198 h 1236"/>
                  <a:gd name="T50" fmla="*/ 4674 w 4704"/>
                  <a:gd name="T51" fmla="*/ 1188 h 1236"/>
                  <a:gd name="T52" fmla="*/ 4688 w 4704"/>
                  <a:gd name="T53" fmla="*/ 1168 h 1236"/>
                  <a:gd name="T54" fmla="*/ 4696 w 4704"/>
                  <a:gd name="T55" fmla="*/ 1148 h 1236"/>
                  <a:gd name="T56" fmla="*/ 4702 w 4704"/>
                  <a:gd name="T57" fmla="*/ 1132 h 1236"/>
                  <a:gd name="T58" fmla="*/ 4704 w 4704"/>
                  <a:gd name="T59" fmla="*/ 1118 h 1236"/>
                  <a:gd name="T60" fmla="*/ 4038 w 4704"/>
                  <a:gd name="T61" fmla="*/ 0 h 12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704" h="1236">
                    <a:moveTo>
                      <a:pt x="4038" y="0"/>
                    </a:moveTo>
                    <a:lnTo>
                      <a:pt x="2368" y="0"/>
                    </a:lnTo>
                    <a:lnTo>
                      <a:pt x="2336" y="0"/>
                    </a:lnTo>
                    <a:lnTo>
                      <a:pt x="666" y="0"/>
                    </a:lnTo>
                    <a:lnTo>
                      <a:pt x="0" y="1118"/>
                    </a:lnTo>
                    <a:lnTo>
                      <a:pt x="0" y="1118"/>
                    </a:lnTo>
                    <a:lnTo>
                      <a:pt x="2" y="1132"/>
                    </a:lnTo>
                    <a:lnTo>
                      <a:pt x="8" y="1148"/>
                    </a:lnTo>
                    <a:lnTo>
                      <a:pt x="16" y="1168"/>
                    </a:lnTo>
                    <a:lnTo>
                      <a:pt x="28" y="1188"/>
                    </a:lnTo>
                    <a:lnTo>
                      <a:pt x="38" y="1198"/>
                    </a:lnTo>
                    <a:lnTo>
                      <a:pt x="48" y="1208"/>
                    </a:lnTo>
                    <a:lnTo>
                      <a:pt x="58" y="1216"/>
                    </a:lnTo>
                    <a:lnTo>
                      <a:pt x="72" y="1224"/>
                    </a:lnTo>
                    <a:lnTo>
                      <a:pt x="86" y="1230"/>
                    </a:lnTo>
                    <a:lnTo>
                      <a:pt x="104" y="1236"/>
                    </a:lnTo>
                    <a:lnTo>
                      <a:pt x="2336" y="1236"/>
                    </a:lnTo>
                    <a:lnTo>
                      <a:pt x="2368" y="1236"/>
                    </a:lnTo>
                    <a:lnTo>
                      <a:pt x="4600" y="1236"/>
                    </a:lnTo>
                    <a:lnTo>
                      <a:pt x="4600" y="1236"/>
                    </a:lnTo>
                    <a:lnTo>
                      <a:pt x="4616" y="1230"/>
                    </a:lnTo>
                    <a:lnTo>
                      <a:pt x="4632" y="1224"/>
                    </a:lnTo>
                    <a:lnTo>
                      <a:pt x="4646" y="1216"/>
                    </a:lnTo>
                    <a:lnTo>
                      <a:pt x="4656" y="1208"/>
                    </a:lnTo>
                    <a:lnTo>
                      <a:pt x="4666" y="1198"/>
                    </a:lnTo>
                    <a:lnTo>
                      <a:pt x="4674" y="1188"/>
                    </a:lnTo>
                    <a:lnTo>
                      <a:pt x="4688" y="1168"/>
                    </a:lnTo>
                    <a:lnTo>
                      <a:pt x="4696" y="1148"/>
                    </a:lnTo>
                    <a:lnTo>
                      <a:pt x="4702" y="1132"/>
                    </a:lnTo>
                    <a:lnTo>
                      <a:pt x="4704" y="1118"/>
                    </a:lnTo>
                    <a:lnTo>
                      <a:pt x="403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2" name="Freeform 6">
                <a:extLst>
                  <a:ext uri="{FF2B5EF4-FFF2-40B4-BE49-F238E27FC236}">
                    <a16:creationId xmlns:a16="http://schemas.microsoft.com/office/drawing/2014/main" id="{ECEE0B2C-BEB3-4260-984A-8597798942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435975" y="9275763"/>
                <a:ext cx="7505700" cy="546100"/>
              </a:xfrm>
              <a:custGeom>
                <a:avLst/>
                <a:gdLst>
                  <a:gd name="T0" fmla="*/ 4694 w 4728"/>
                  <a:gd name="T1" fmla="*/ 0 h 344"/>
                  <a:gd name="T2" fmla="*/ 32 w 4728"/>
                  <a:gd name="T3" fmla="*/ 0 h 344"/>
                  <a:gd name="T4" fmla="*/ 12 w 4728"/>
                  <a:gd name="T5" fmla="*/ 34 h 344"/>
                  <a:gd name="T6" fmla="*/ 12 w 4728"/>
                  <a:gd name="T7" fmla="*/ 34 h 344"/>
                  <a:gd name="T8" fmla="*/ 10 w 4728"/>
                  <a:gd name="T9" fmla="*/ 46 h 344"/>
                  <a:gd name="T10" fmla="*/ 4 w 4728"/>
                  <a:gd name="T11" fmla="*/ 82 h 344"/>
                  <a:gd name="T12" fmla="*/ 0 w 4728"/>
                  <a:gd name="T13" fmla="*/ 132 h 344"/>
                  <a:gd name="T14" fmla="*/ 0 w 4728"/>
                  <a:gd name="T15" fmla="*/ 158 h 344"/>
                  <a:gd name="T16" fmla="*/ 0 w 4728"/>
                  <a:gd name="T17" fmla="*/ 188 h 344"/>
                  <a:gd name="T18" fmla="*/ 4 w 4728"/>
                  <a:gd name="T19" fmla="*/ 216 h 344"/>
                  <a:gd name="T20" fmla="*/ 8 w 4728"/>
                  <a:gd name="T21" fmla="*/ 244 h 344"/>
                  <a:gd name="T22" fmla="*/ 16 w 4728"/>
                  <a:gd name="T23" fmla="*/ 270 h 344"/>
                  <a:gd name="T24" fmla="*/ 28 w 4728"/>
                  <a:gd name="T25" fmla="*/ 294 h 344"/>
                  <a:gd name="T26" fmla="*/ 34 w 4728"/>
                  <a:gd name="T27" fmla="*/ 304 h 344"/>
                  <a:gd name="T28" fmla="*/ 42 w 4728"/>
                  <a:gd name="T29" fmla="*/ 314 h 344"/>
                  <a:gd name="T30" fmla="*/ 52 w 4728"/>
                  <a:gd name="T31" fmla="*/ 322 h 344"/>
                  <a:gd name="T32" fmla="*/ 62 w 4728"/>
                  <a:gd name="T33" fmla="*/ 330 h 344"/>
                  <a:gd name="T34" fmla="*/ 72 w 4728"/>
                  <a:gd name="T35" fmla="*/ 336 h 344"/>
                  <a:gd name="T36" fmla="*/ 84 w 4728"/>
                  <a:gd name="T37" fmla="*/ 340 h 344"/>
                  <a:gd name="T38" fmla="*/ 98 w 4728"/>
                  <a:gd name="T39" fmla="*/ 342 h 344"/>
                  <a:gd name="T40" fmla="*/ 114 w 4728"/>
                  <a:gd name="T41" fmla="*/ 344 h 344"/>
                  <a:gd name="T42" fmla="*/ 114 w 4728"/>
                  <a:gd name="T43" fmla="*/ 344 h 344"/>
                  <a:gd name="T44" fmla="*/ 534 w 4728"/>
                  <a:gd name="T45" fmla="*/ 344 h 344"/>
                  <a:gd name="T46" fmla="*/ 1296 w 4728"/>
                  <a:gd name="T47" fmla="*/ 344 h 344"/>
                  <a:gd name="T48" fmla="*/ 2354 w 4728"/>
                  <a:gd name="T49" fmla="*/ 344 h 344"/>
                  <a:gd name="T50" fmla="*/ 2364 w 4728"/>
                  <a:gd name="T51" fmla="*/ 344 h 344"/>
                  <a:gd name="T52" fmla="*/ 2372 w 4728"/>
                  <a:gd name="T53" fmla="*/ 344 h 344"/>
                  <a:gd name="T54" fmla="*/ 2372 w 4728"/>
                  <a:gd name="T55" fmla="*/ 344 h 344"/>
                  <a:gd name="T56" fmla="*/ 3432 w 4728"/>
                  <a:gd name="T57" fmla="*/ 344 h 344"/>
                  <a:gd name="T58" fmla="*/ 4194 w 4728"/>
                  <a:gd name="T59" fmla="*/ 344 h 344"/>
                  <a:gd name="T60" fmla="*/ 4614 w 4728"/>
                  <a:gd name="T61" fmla="*/ 344 h 344"/>
                  <a:gd name="T62" fmla="*/ 4614 w 4728"/>
                  <a:gd name="T63" fmla="*/ 344 h 344"/>
                  <a:gd name="T64" fmla="*/ 4630 w 4728"/>
                  <a:gd name="T65" fmla="*/ 342 h 344"/>
                  <a:gd name="T66" fmla="*/ 4642 w 4728"/>
                  <a:gd name="T67" fmla="*/ 340 h 344"/>
                  <a:gd name="T68" fmla="*/ 4656 w 4728"/>
                  <a:gd name="T69" fmla="*/ 336 h 344"/>
                  <a:gd name="T70" fmla="*/ 4666 w 4728"/>
                  <a:gd name="T71" fmla="*/ 330 h 344"/>
                  <a:gd name="T72" fmla="*/ 4676 w 4728"/>
                  <a:gd name="T73" fmla="*/ 322 h 344"/>
                  <a:gd name="T74" fmla="*/ 4686 w 4728"/>
                  <a:gd name="T75" fmla="*/ 314 h 344"/>
                  <a:gd name="T76" fmla="*/ 4694 w 4728"/>
                  <a:gd name="T77" fmla="*/ 304 h 344"/>
                  <a:gd name="T78" fmla="*/ 4700 w 4728"/>
                  <a:gd name="T79" fmla="*/ 294 h 344"/>
                  <a:gd name="T80" fmla="*/ 4712 w 4728"/>
                  <a:gd name="T81" fmla="*/ 270 h 344"/>
                  <a:gd name="T82" fmla="*/ 4720 w 4728"/>
                  <a:gd name="T83" fmla="*/ 244 h 344"/>
                  <a:gd name="T84" fmla="*/ 4724 w 4728"/>
                  <a:gd name="T85" fmla="*/ 216 h 344"/>
                  <a:gd name="T86" fmla="*/ 4728 w 4728"/>
                  <a:gd name="T87" fmla="*/ 188 h 344"/>
                  <a:gd name="T88" fmla="*/ 4728 w 4728"/>
                  <a:gd name="T89" fmla="*/ 158 h 344"/>
                  <a:gd name="T90" fmla="*/ 4728 w 4728"/>
                  <a:gd name="T91" fmla="*/ 132 h 344"/>
                  <a:gd name="T92" fmla="*/ 4724 w 4728"/>
                  <a:gd name="T93" fmla="*/ 82 h 344"/>
                  <a:gd name="T94" fmla="*/ 4718 w 4728"/>
                  <a:gd name="T95" fmla="*/ 46 h 344"/>
                  <a:gd name="T96" fmla="*/ 4716 w 4728"/>
                  <a:gd name="T97" fmla="*/ 34 h 344"/>
                  <a:gd name="T98" fmla="*/ 4694 w 4728"/>
                  <a:gd name="T99" fmla="*/ 0 h 34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4728" h="344">
                    <a:moveTo>
                      <a:pt x="4694" y="0"/>
                    </a:moveTo>
                    <a:lnTo>
                      <a:pt x="32" y="0"/>
                    </a:lnTo>
                    <a:lnTo>
                      <a:pt x="12" y="34"/>
                    </a:lnTo>
                    <a:lnTo>
                      <a:pt x="12" y="34"/>
                    </a:lnTo>
                    <a:lnTo>
                      <a:pt x="10" y="46"/>
                    </a:lnTo>
                    <a:lnTo>
                      <a:pt x="4" y="82"/>
                    </a:lnTo>
                    <a:lnTo>
                      <a:pt x="0" y="132"/>
                    </a:lnTo>
                    <a:lnTo>
                      <a:pt x="0" y="158"/>
                    </a:lnTo>
                    <a:lnTo>
                      <a:pt x="0" y="188"/>
                    </a:lnTo>
                    <a:lnTo>
                      <a:pt x="4" y="216"/>
                    </a:lnTo>
                    <a:lnTo>
                      <a:pt x="8" y="244"/>
                    </a:lnTo>
                    <a:lnTo>
                      <a:pt x="16" y="270"/>
                    </a:lnTo>
                    <a:lnTo>
                      <a:pt x="28" y="294"/>
                    </a:lnTo>
                    <a:lnTo>
                      <a:pt x="34" y="304"/>
                    </a:lnTo>
                    <a:lnTo>
                      <a:pt x="42" y="314"/>
                    </a:lnTo>
                    <a:lnTo>
                      <a:pt x="52" y="322"/>
                    </a:lnTo>
                    <a:lnTo>
                      <a:pt x="62" y="330"/>
                    </a:lnTo>
                    <a:lnTo>
                      <a:pt x="72" y="336"/>
                    </a:lnTo>
                    <a:lnTo>
                      <a:pt x="84" y="340"/>
                    </a:lnTo>
                    <a:lnTo>
                      <a:pt x="98" y="342"/>
                    </a:lnTo>
                    <a:lnTo>
                      <a:pt x="114" y="344"/>
                    </a:lnTo>
                    <a:lnTo>
                      <a:pt x="114" y="344"/>
                    </a:lnTo>
                    <a:lnTo>
                      <a:pt x="534" y="344"/>
                    </a:lnTo>
                    <a:lnTo>
                      <a:pt x="1296" y="344"/>
                    </a:lnTo>
                    <a:lnTo>
                      <a:pt x="2354" y="344"/>
                    </a:lnTo>
                    <a:lnTo>
                      <a:pt x="2364" y="344"/>
                    </a:lnTo>
                    <a:lnTo>
                      <a:pt x="2372" y="344"/>
                    </a:lnTo>
                    <a:lnTo>
                      <a:pt x="2372" y="344"/>
                    </a:lnTo>
                    <a:lnTo>
                      <a:pt x="3432" y="344"/>
                    </a:lnTo>
                    <a:lnTo>
                      <a:pt x="4194" y="344"/>
                    </a:lnTo>
                    <a:lnTo>
                      <a:pt x="4614" y="344"/>
                    </a:lnTo>
                    <a:lnTo>
                      <a:pt x="4614" y="344"/>
                    </a:lnTo>
                    <a:lnTo>
                      <a:pt x="4630" y="342"/>
                    </a:lnTo>
                    <a:lnTo>
                      <a:pt x="4642" y="340"/>
                    </a:lnTo>
                    <a:lnTo>
                      <a:pt x="4656" y="336"/>
                    </a:lnTo>
                    <a:lnTo>
                      <a:pt x="4666" y="330"/>
                    </a:lnTo>
                    <a:lnTo>
                      <a:pt x="4676" y="322"/>
                    </a:lnTo>
                    <a:lnTo>
                      <a:pt x="4686" y="314"/>
                    </a:lnTo>
                    <a:lnTo>
                      <a:pt x="4694" y="304"/>
                    </a:lnTo>
                    <a:lnTo>
                      <a:pt x="4700" y="294"/>
                    </a:lnTo>
                    <a:lnTo>
                      <a:pt x="4712" y="270"/>
                    </a:lnTo>
                    <a:lnTo>
                      <a:pt x="4720" y="244"/>
                    </a:lnTo>
                    <a:lnTo>
                      <a:pt x="4724" y="216"/>
                    </a:lnTo>
                    <a:lnTo>
                      <a:pt x="4728" y="188"/>
                    </a:lnTo>
                    <a:lnTo>
                      <a:pt x="4728" y="158"/>
                    </a:lnTo>
                    <a:lnTo>
                      <a:pt x="4728" y="132"/>
                    </a:lnTo>
                    <a:lnTo>
                      <a:pt x="4724" y="82"/>
                    </a:lnTo>
                    <a:lnTo>
                      <a:pt x="4718" y="46"/>
                    </a:lnTo>
                    <a:lnTo>
                      <a:pt x="4716" y="34"/>
                    </a:lnTo>
                    <a:lnTo>
                      <a:pt x="469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5" name="Group 29">
              <a:extLst>
                <a:ext uri="{FF2B5EF4-FFF2-40B4-BE49-F238E27FC236}">
                  <a16:creationId xmlns:a16="http://schemas.microsoft.com/office/drawing/2014/main" id="{8A4BABA7-1D04-47B8-8107-B5C8F3CE155E}"/>
                </a:ext>
              </a:extLst>
            </p:cNvPr>
            <p:cNvGrpSpPr/>
            <p:nvPr/>
          </p:nvGrpSpPr>
          <p:grpSpPr>
            <a:xfrm>
              <a:off x="9461500" y="7967663"/>
              <a:ext cx="5372100" cy="1543050"/>
              <a:chOff x="9521825" y="5891213"/>
              <a:chExt cx="5372100" cy="1543050"/>
            </a:xfrm>
            <a:grpFill/>
          </p:grpSpPr>
          <p:sp>
            <p:nvSpPr>
              <p:cNvPr id="49" name="Freeform 7">
                <a:extLst>
                  <a:ext uri="{FF2B5EF4-FFF2-40B4-BE49-F238E27FC236}">
                    <a16:creationId xmlns:a16="http://schemas.microsoft.com/office/drawing/2014/main" id="{63000516-CF8E-4064-8062-EEF96CBBB9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34525" y="5891213"/>
                <a:ext cx="5346700" cy="1330325"/>
              </a:xfrm>
              <a:custGeom>
                <a:avLst/>
                <a:gdLst>
                  <a:gd name="T0" fmla="*/ 2892 w 3368"/>
                  <a:gd name="T1" fmla="*/ 0 h 838"/>
                  <a:gd name="T2" fmla="*/ 1696 w 3368"/>
                  <a:gd name="T3" fmla="*/ 0 h 838"/>
                  <a:gd name="T4" fmla="*/ 1672 w 3368"/>
                  <a:gd name="T5" fmla="*/ 0 h 838"/>
                  <a:gd name="T6" fmla="*/ 476 w 3368"/>
                  <a:gd name="T7" fmla="*/ 0 h 838"/>
                  <a:gd name="T8" fmla="*/ 0 w 3368"/>
                  <a:gd name="T9" fmla="*/ 758 h 838"/>
                  <a:gd name="T10" fmla="*/ 0 w 3368"/>
                  <a:gd name="T11" fmla="*/ 758 h 838"/>
                  <a:gd name="T12" fmla="*/ 2 w 3368"/>
                  <a:gd name="T13" fmla="*/ 768 h 838"/>
                  <a:gd name="T14" fmla="*/ 6 w 3368"/>
                  <a:gd name="T15" fmla="*/ 778 h 838"/>
                  <a:gd name="T16" fmla="*/ 12 w 3368"/>
                  <a:gd name="T17" fmla="*/ 792 h 838"/>
                  <a:gd name="T18" fmla="*/ 22 w 3368"/>
                  <a:gd name="T19" fmla="*/ 804 h 838"/>
                  <a:gd name="T20" fmla="*/ 34 w 3368"/>
                  <a:gd name="T21" fmla="*/ 818 h 838"/>
                  <a:gd name="T22" fmla="*/ 42 w 3368"/>
                  <a:gd name="T23" fmla="*/ 824 h 838"/>
                  <a:gd name="T24" fmla="*/ 52 w 3368"/>
                  <a:gd name="T25" fmla="*/ 830 h 838"/>
                  <a:gd name="T26" fmla="*/ 62 w 3368"/>
                  <a:gd name="T27" fmla="*/ 834 h 838"/>
                  <a:gd name="T28" fmla="*/ 74 w 3368"/>
                  <a:gd name="T29" fmla="*/ 838 h 838"/>
                  <a:gd name="T30" fmla="*/ 1672 w 3368"/>
                  <a:gd name="T31" fmla="*/ 838 h 838"/>
                  <a:gd name="T32" fmla="*/ 1696 w 3368"/>
                  <a:gd name="T33" fmla="*/ 838 h 838"/>
                  <a:gd name="T34" fmla="*/ 3294 w 3368"/>
                  <a:gd name="T35" fmla="*/ 838 h 838"/>
                  <a:gd name="T36" fmla="*/ 3294 w 3368"/>
                  <a:gd name="T37" fmla="*/ 838 h 838"/>
                  <a:gd name="T38" fmla="*/ 3306 w 3368"/>
                  <a:gd name="T39" fmla="*/ 834 h 838"/>
                  <a:gd name="T40" fmla="*/ 3316 w 3368"/>
                  <a:gd name="T41" fmla="*/ 830 h 838"/>
                  <a:gd name="T42" fmla="*/ 3326 w 3368"/>
                  <a:gd name="T43" fmla="*/ 824 h 838"/>
                  <a:gd name="T44" fmla="*/ 3334 w 3368"/>
                  <a:gd name="T45" fmla="*/ 818 h 838"/>
                  <a:gd name="T46" fmla="*/ 3346 w 3368"/>
                  <a:gd name="T47" fmla="*/ 804 h 838"/>
                  <a:gd name="T48" fmla="*/ 3356 w 3368"/>
                  <a:gd name="T49" fmla="*/ 792 h 838"/>
                  <a:gd name="T50" fmla="*/ 3362 w 3368"/>
                  <a:gd name="T51" fmla="*/ 778 h 838"/>
                  <a:gd name="T52" fmla="*/ 3366 w 3368"/>
                  <a:gd name="T53" fmla="*/ 768 h 838"/>
                  <a:gd name="T54" fmla="*/ 3368 w 3368"/>
                  <a:gd name="T55" fmla="*/ 758 h 838"/>
                  <a:gd name="T56" fmla="*/ 2892 w 3368"/>
                  <a:gd name="T57" fmla="*/ 0 h 8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368" h="838">
                    <a:moveTo>
                      <a:pt x="2892" y="0"/>
                    </a:moveTo>
                    <a:lnTo>
                      <a:pt x="1696" y="0"/>
                    </a:lnTo>
                    <a:lnTo>
                      <a:pt x="1672" y="0"/>
                    </a:lnTo>
                    <a:lnTo>
                      <a:pt x="476" y="0"/>
                    </a:lnTo>
                    <a:lnTo>
                      <a:pt x="0" y="758"/>
                    </a:lnTo>
                    <a:lnTo>
                      <a:pt x="0" y="758"/>
                    </a:lnTo>
                    <a:lnTo>
                      <a:pt x="2" y="768"/>
                    </a:lnTo>
                    <a:lnTo>
                      <a:pt x="6" y="778"/>
                    </a:lnTo>
                    <a:lnTo>
                      <a:pt x="12" y="792"/>
                    </a:lnTo>
                    <a:lnTo>
                      <a:pt x="22" y="804"/>
                    </a:lnTo>
                    <a:lnTo>
                      <a:pt x="34" y="818"/>
                    </a:lnTo>
                    <a:lnTo>
                      <a:pt x="42" y="824"/>
                    </a:lnTo>
                    <a:lnTo>
                      <a:pt x="52" y="830"/>
                    </a:lnTo>
                    <a:lnTo>
                      <a:pt x="62" y="834"/>
                    </a:lnTo>
                    <a:lnTo>
                      <a:pt x="74" y="838"/>
                    </a:lnTo>
                    <a:lnTo>
                      <a:pt x="1672" y="838"/>
                    </a:lnTo>
                    <a:lnTo>
                      <a:pt x="1696" y="838"/>
                    </a:lnTo>
                    <a:lnTo>
                      <a:pt x="3294" y="838"/>
                    </a:lnTo>
                    <a:lnTo>
                      <a:pt x="3294" y="838"/>
                    </a:lnTo>
                    <a:lnTo>
                      <a:pt x="3306" y="834"/>
                    </a:lnTo>
                    <a:lnTo>
                      <a:pt x="3316" y="830"/>
                    </a:lnTo>
                    <a:lnTo>
                      <a:pt x="3326" y="824"/>
                    </a:lnTo>
                    <a:lnTo>
                      <a:pt x="3334" y="818"/>
                    </a:lnTo>
                    <a:lnTo>
                      <a:pt x="3346" y="804"/>
                    </a:lnTo>
                    <a:lnTo>
                      <a:pt x="3356" y="792"/>
                    </a:lnTo>
                    <a:lnTo>
                      <a:pt x="3362" y="778"/>
                    </a:lnTo>
                    <a:lnTo>
                      <a:pt x="3366" y="768"/>
                    </a:lnTo>
                    <a:lnTo>
                      <a:pt x="3368" y="758"/>
                    </a:lnTo>
                    <a:lnTo>
                      <a:pt x="2892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50" name="Freeform 8">
                <a:extLst>
                  <a:ext uri="{FF2B5EF4-FFF2-40B4-BE49-F238E27FC236}">
                    <a16:creationId xmlns:a16="http://schemas.microsoft.com/office/drawing/2014/main" id="{8E79F0BE-FCEA-4911-B040-762F4A673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521825" y="7065963"/>
                <a:ext cx="5372100" cy="368300"/>
              </a:xfrm>
              <a:custGeom>
                <a:avLst/>
                <a:gdLst>
                  <a:gd name="T0" fmla="*/ 3360 w 3384"/>
                  <a:gd name="T1" fmla="*/ 0 h 232"/>
                  <a:gd name="T2" fmla="*/ 24 w 3384"/>
                  <a:gd name="T3" fmla="*/ 0 h 232"/>
                  <a:gd name="T4" fmla="*/ 8 w 3384"/>
                  <a:gd name="T5" fmla="*/ 22 h 232"/>
                  <a:gd name="T6" fmla="*/ 8 w 3384"/>
                  <a:gd name="T7" fmla="*/ 22 h 232"/>
                  <a:gd name="T8" fmla="*/ 4 w 3384"/>
                  <a:gd name="T9" fmla="*/ 56 h 232"/>
                  <a:gd name="T10" fmla="*/ 0 w 3384"/>
                  <a:gd name="T11" fmla="*/ 88 h 232"/>
                  <a:gd name="T12" fmla="*/ 0 w 3384"/>
                  <a:gd name="T13" fmla="*/ 126 h 232"/>
                  <a:gd name="T14" fmla="*/ 2 w 3384"/>
                  <a:gd name="T15" fmla="*/ 146 h 232"/>
                  <a:gd name="T16" fmla="*/ 6 w 3384"/>
                  <a:gd name="T17" fmla="*/ 166 h 232"/>
                  <a:gd name="T18" fmla="*/ 12 w 3384"/>
                  <a:gd name="T19" fmla="*/ 184 h 232"/>
                  <a:gd name="T20" fmla="*/ 20 w 3384"/>
                  <a:gd name="T21" fmla="*/ 200 h 232"/>
                  <a:gd name="T22" fmla="*/ 30 w 3384"/>
                  <a:gd name="T23" fmla="*/ 212 h 232"/>
                  <a:gd name="T24" fmla="*/ 44 w 3384"/>
                  <a:gd name="T25" fmla="*/ 222 h 232"/>
                  <a:gd name="T26" fmla="*/ 52 w 3384"/>
                  <a:gd name="T27" fmla="*/ 226 h 232"/>
                  <a:gd name="T28" fmla="*/ 60 w 3384"/>
                  <a:gd name="T29" fmla="*/ 230 h 232"/>
                  <a:gd name="T30" fmla="*/ 70 w 3384"/>
                  <a:gd name="T31" fmla="*/ 232 h 232"/>
                  <a:gd name="T32" fmla="*/ 82 w 3384"/>
                  <a:gd name="T33" fmla="*/ 232 h 232"/>
                  <a:gd name="T34" fmla="*/ 82 w 3384"/>
                  <a:gd name="T35" fmla="*/ 232 h 232"/>
                  <a:gd name="T36" fmla="*/ 928 w 3384"/>
                  <a:gd name="T37" fmla="*/ 232 h 232"/>
                  <a:gd name="T38" fmla="*/ 1686 w 3384"/>
                  <a:gd name="T39" fmla="*/ 232 h 232"/>
                  <a:gd name="T40" fmla="*/ 1692 w 3384"/>
                  <a:gd name="T41" fmla="*/ 232 h 232"/>
                  <a:gd name="T42" fmla="*/ 1698 w 3384"/>
                  <a:gd name="T43" fmla="*/ 232 h 232"/>
                  <a:gd name="T44" fmla="*/ 1698 w 3384"/>
                  <a:gd name="T45" fmla="*/ 232 h 232"/>
                  <a:gd name="T46" fmla="*/ 2456 w 3384"/>
                  <a:gd name="T47" fmla="*/ 232 h 232"/>
                  <a:gd name="T48" fmla="*/ 3302 w 3384"/>
                  <a:gd name="T49" fmla="*/ 232 h 232"/>
                  <a:gd name="T50" fmla="*/ 3302 w 3384"/>
                  <a:gd name="T51" fmla="*/ 232 h 232"/>
                  <a:gd name="T52" fmla="*/ 3314 w 3384"/>
                  <a:gd name="T53" fmla="*/ 232 h 232"/>
                  <a:gd name="T54" fmla="*/ 3324 w 3384"/>
                  <a:gd name="T55" fmla="*/ 230 h 232"/>
                  <a:gd name="T56" fmla="*/ 3332 w 3384"/>
                  <a:gd name="T57" fmla="*/ 226 h 232"/>
                  <a:gd name="T58" fmla="*/ 3340 w 3384"/>
                  <a:gd name="T59" fmla="*/ 222 h 232"/>
                  <a:gd name="T60" fmla="*/ 3354 w 3384"/>
                  <a:gd name="T61" fmla="*/ 212 h 232"/>
                  <a:gd name="T62" fmla="*/ 3364 w 3384"/>
                  <a:gd name="T63" fmla="*/ 200 h 232"/>
                  <a:gd name="T64" fmla="*/ 3372 w 3384"/>
                  <a:gd name="T65" fmla="*/ 184 h 232"/>
                  <a:gd name="T66" fmla="*/ 3378 w 3384"/>
                  <a:gd name="T67" fmla="*/ 166 h 232"/>
                  <a:gd name="T68" fmla="*/ 3382 w 3384"/>
                  <a:gd name="T69" fmla="*/ 146 h 232"/>
                  <a:gd name="T70" fmla="*/ 3384 w 3384"/>
                  <a:gd name="T71" fmla="*/ 126 h 232"/>
                  <a:gd name="T72" fmla="*/ 3384 w 3384"/>
                  <a:gd name="T73" fmla="*/ 88 h 232"/>
                  <a:gd name="T74" fmla="*/ 3380 w 3384"/>
                  <a:gd name="T75" fmla="*/ 56 h 232"/>
                  <a:gd name="T76" fmla="*/ 3376 w 3384"/>
                  <a:gd name="T77" fmla="*/ 22 h 232"/>
                  <a:gd name="T78" fmla="*/ 3360 w 3384"/>
                  <a:gd name="T79" fmla="*/ 0 h 2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384" h="232">
                    <a:moveTo>
                      <a:pt x="3360" y="0"/>
                    </a:moveTo>
                    <a:lnTo>
                      <a:pt x="24" y="0"/>
                    </a:lnTo>
                    <a:lnTo>
                      <a:pt x="8" y="22"/>
                    </a:lnTo>
                    <a:lnTo>
                      <a:pt x="8" y="22"/>
                    </a:lnTo>
                    <a:lnTo>
                      <a:pt x="4" y="56"/>
                    </a:lnTo>
                    <a:lnTo>
                      <a:pt x="0" y="88"/>
                    </a:lnTo>
                    <a:lnTo>
                      <a:pt x="0" y="126"/>
                    </a:lnTo>
                    <a:lnTo>
                      <a:pt x="2" y="146"/>
                    </a:lnTo>
                    <a:lnTo>
                      <a:pt x="6" y="166"/>
                    </a:lnTo>
                    <a:lnTo>
                      <a:pt x="12" y="184"/>
                    </a:lnTo>
                    <a:lnTo>
                      <a:pt x="20" y="200"/>
                    </a:lnTo>
                    <a:lnTo>
                      <a:pt x="30" y="212"/>
                    </a:lnTo>
                    <a:lnTo>
                      <a:pt x="44" y="222"/>
                    </a:lnTo>
                    <a:lnTo>
                      <a:pt x="52" y="226"/>
                    </a:lnTo>
                    <a:lnTo>
                      <a:pt x="60" y="230"/>
                    </a:lnTo>
                    <a:lnTo>
                      <a:pt x="70" y="232"/>
                    </a:lnTo>
                    <a:lnTo>
                      <a:pt x="82" y="232"/>
                    </a:lnTo>
                    <a:lnTo>
                      <a:pt x="82" y="232"/>
                    </a:lnTo>
                    <a:lnTo>
                      <a:pt x="928" y="232"/>
                    </a:lnTo>
                    <a:lnTo>
                      <a:pt x="1686" y="232"/>
                    </a:lnTo>
                    <a:lnTo>
                      <a:pt x="1692" y="232"/>
                    </a:lnTo>
                    <a:lnTo>
                      <a:pt x="1698" y="232"/>
                    </a:lnTo>
                    <a:lnTo>
                      <a:pt x="1698" y="232"/>
                    </a:lnTo>
                    <a:lnTo>
                      <a:pt x="2456" y="232"/>
                    </a:lnTo>
                    <a:lnTo>
                      <a:pt x="3302" y="232"/>
                    </a:lnTo>
                    <a:lnTo>
                      <a:pt x="3302" y="232"/>
                    </a:lnTo>
                    <a:lnTo>
                      <a:pt x="3314" y="232"/>
                    </a:lnTo>
                    <a:lnTo>
                      <a:pt x="3324" y="230"/>
                    </a:lnTo>
                    <a:lnTo>
                      <a:pt x="3332" y="226"/>
                    </a:lnTo>
                    <a:lnTo>
                      <a:pt x="3340" y="222"/>
                    </a:lnTo>
                    <a:lnTo>
                      <a:pt x="3354" y="212"/>
                    </a:lnTo>
                    <a:lnTo>
                      <a:pt x="3364" y="200"/>
                    </a:lnTo>
                    <a:lnTo>
                      <a:pt x="3372" y="184"/>
                    </a:lnTo>
                    <a:lnTo>
                      <a:pt x="3378" y="166"/>
                    </a:lnTo>
                    <a:lnTo>
                      <a:pt x="3382" y="146"/>
                    </a:lnTo>
                    <a:lnTo>
                      <a:pt x="3384" y="126"/>
                    </a:lnTo>
                    <a:lnTo>
                      <a:pt x="3384" y="88"/>
                    </a:lnTo>
                    <a:lnTo>
                      <a:pt x="3380" y="56"/>
                    </a:lnTo>
                    <a:lnTo>
                      <a:pt x="3376" y="22"/>
                    </a:lnTo>
                    <a:lnTo>
                      <a:pt x="3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6" name="Group 30">
              <a:extLst>
                <a:ext uri="{FF2B5EF4-FFF2-40B4-BE49-F238E27FC236}">
                  <a16:creationId xmlns:a16="http://schemas.microsoft.com/office/drawing/2014/main" id="{3AC09D59-9F92-4210-9432-6ACD365A41E2}"/>
                </a:ext>
              </a:extLst>
            </p:cNvPr>
            <p:cNvGrpSpPr/>
            <p:nvPr/>
          </p:nvGrpSpPr>
          <p:grpSpPr>
            <a:xfrm>
              <a:off x="10306050" y="6827838"/>
              <a:ext cx="3644900" cy="1047750"/>
              <a:chOff x="10366375" y="4713288"/>
              <a:chExt cx="3644900" cy="1047750"/>
            </a:xfrm>
            <a:grpFill/>
          </p:grpSpPr>
          <p:sp>
            <p:nvSpPr>
              <p:cNvPr id="40" name="Freeform 9">
                <a:extLst>
                  <a:ext uri="{FF2B5EF4-FFF2-40B4-BE49-F238E27FC236}">
                    <a16:creationId xmlns:a16="http://schemas.microsoft.com/office/drawing/2014/main" id="{CA93F604-EE1B-4928-AAAF-BAE0334D8B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72725" y="4713288"/>
                <a:ext cx="3629025" cy="901700"/>
              </a:xfrm>
              <a:custGeom>
                <a:avLst/>
                <a:gdLst>
                  <a:gd name="T0" fmla="*/ 1964 w 2286"/>
                  <a:gd name="T1" fmla="*/ 0 h 568"/>
                  <a:gd name="T2" fmla="*/ 1152 w 2286"/>
                  <a:gd name="T3" fmla="*/ 0 h 568"/>
                  <a:gd name="T4" fmla="*/ 1136 w 2286"/>
                  <a:gd name="T5" fmla="*/ 0 h 568"/>
                  <a:gd name="T6" fmla="*/ 324 w 2286"/>
                  <a:gd name="T7" fmla="*/ 0 h 568"/>
                  <a:gd name="T8" fmla="*/ 0 w 2286"/>
                  <a:gd name="T9" fmla="*/ 514 h 568"/>
                  <a:gd name="T10" fmla="*/ 0 w 2286"/>
                  <a:gd name="T11" fmla="*/ 514 h 568"/>
                  <a:gd name="T12" fmla="*/ 2 w 2286"/>
                  <a:gd name="T13" fmla="*/ 520 h 568"/>
                  <a:gd name="T14" fmla="*/ 4 w 2286"/>
                  <a:gd name="T15" fmla="*/ 528 h 568"/>
                  <a:gd name="T16" fmla="*/ 8 w 2286"/>
                  <a:gd name="T17" fmla="*/ 536 h 568"/>
                  <a:gd name="T18" fmla="*/ 14 w 2286"/>
                  <a:gd name="T19" fmla="*/ 546 h 568"/>
                  <a:gd name="T20" fmla="*/ 24 w 2286"/>
                  <a:gd name="T21" fmla="*/ 554 h 568"/>
                  <a:gd name="T22" fmla="*/ 36 w 2286"/>
                  <a:gd name="T23" fmla="*/ 562 h 568"/>
                  <a:gd name="T24" fmla="*/ 52 w 2286"/>
                  <a:gd name="T25" fmla="*/ 568 h 568"/>
                  <a:gd name="T26" fmla="*/ 1136 w 2286"/>
                  <a:gd name="T27" fmla="*/ 568 h 568"/>
                  <a:gd name="T28" fmla="*/ 1152 w 2286"/>
                  <a:gd name="T29" fmla="*/ 568 h 568"/>
                  <a:gd name="T30" fmla="*/ 2236 w 2286"/>
                  <a:gd name="T31" fmla="*/ 568 h 568"/>
                  <a:gd name="T32" fmla="*/ 2236 w 2286"/>
                  <a:gd name="T33" fmla="*/ 568 h 568"/>
                  <a:gd name="T34" fmla="*/ 2252 w 2286"/>
                  <a:gd name="T35" fmla="*/ 562 h 568"/>
                  <a:gd name="T36" fmla="*/ 2264 w 2286"/>
                  <a:gd name="T37" fmla="*/ 554 h 568"/>
                  <a:gd name="T38" fmla="*/ 2272 w 2286"/>
                  <a:gd name="T39" fmla="*/ 546 h 568"/>
                  <a:gd name="T40" fmla="*/ 2280 w 2286"/>
                  <a:gd name="T41" fmla="*/ 536 h 568"/>
                  <a:gd name="T42" fmla="*/ 2284 w 2286"/>
                  <a:gd name="T43" fmla="*/ 528 h 568"/>
                  <a:gd name="T44" fmla="*/ 2286 w 2286"/>
                  <a:gd name="T45" fmla="*/ 520 h 568"/>
                  <a:gd name="T46" fmla="*/ 2286 w 2286"/>
                  <a:gd name="T47" fmla="*/ 514 h 568"/>
                  <a:gd name="T48" fmla="*/ 1964 w 2286"/>
                  <a:gd name="T49" fmla="*/ 0 h 5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2286" h="568">
                    <a:moveTo>
                      <a:pt x="1964" y="0"/>
                    </a:moveTo>
                    <a:lnTo>
                      <a:pt x="1152" y="0"/>
                    </a:lnTo>
                    <a:lnTo>
                      <a:pt x="1136" y="0"/>
                    </a:lnTo>
                    <a:lnTo>
                      <a:pt x="324" y="0"/>
                    </a:lnTo>
                    <a:lnTo>
                      <a:pt x="0" y="514"/>
                    </a:lnTo>
                    <a:lnTo>
                      <a:pt x="0" y="514"/>
                    </a:lnTo>
                    <a:lnTo>
                      <a:pt x="2" y="520"/>
                    </a:lnTo>
                    <a:lnTo>
                      <a:pt x="4" y="528"/>
                    </a:lnTo>
                    <a:lnTo>
                      <a:pt x="8" y="536"/>
                    </a:lnTo>
                    <a:lnTo>
                      <a:pt x="14" y="546"/>
                    </a:lnTo>
                    <a:lnTo>
                      <a:pt x="24" y="554"/>
                    </a:lnTo>
                    <a:lnTo>
                      <a:pt x="36" y="562"/>
                    </a:lnTo>
                    <a:lnTo>
                      <a:pt x="52" y="568"/>
                    </a:lnTo>
                    <a:lnTo>
                      <a:pt x="1136" y="568"/>
                    </a:lnTo>
                    <a:lnTo>
                      <a:pt x="1152" y="568"/>
                    </a:lnTo>
                    <a:lnTo>
                      <a:pt x="2236" y="568"/>
                    </a:lnTo>
                    <a:lnTo>
                      <a:pt x="2236" y="568"/>
                    </a:lnTo>
                    <a:lnTo>
                      <a:pt x="2252" y="562"/>
                    </a:lnTo>
                    <a:lnTo>
                      <a:pt x="2264" y="554"/>
                    </a:lnTo>
                    <a:lnTo>
                      <a:pt x="2272" y="546"/>
                    </a:lnTo>
                    <a:lnTo>
                      <a:pt x="2280" y="536"/>
                    </a:lnTo>
                    <a:lnTo>
                      <a:pt x="2284" y="528"/>
                    </a:lnTo>
                    <a:lnTo>
                      <a:pt x="2286" y="520"/>
                    </a:lnTo>
                    <a:lnTo>
                      <a:pt x="2286" y="514"/>
                    </a:lnTo>
                    <a:lnTo>
                      <a:pt x="1964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48" name="Freeform 10">
                <a:extLst>
                  <a:ext uri="{FF2B5EF4-FFF2-40B4-BE49-F238E27FC236}">
                    <a16:creationId xmlns:a16="http://schemas.microsoft.com/office/drawing/2014/main" id="{8C5F98A1-ECFC-4EEC-8248-9F6DE53187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366375" y="5510213"/>
                <a:ext cx="3644900" cy="250825"/>
              </a:xfrm>
              <a:custGeom>
                <a:avLst/>
                <a:gdLst>
                  <a:gd name="T0" fmla="*/ 2280 w 2296"/>
                  <a:gd name="T1" fmla="*/ 0 h 158"/>
                  <a:gd name="T2" fmla="*/ 16 w 2296"/>
                  <a:gd name="T3" fmla="*/ 0 h 158"/>
                  <a:gd name="T4" fmla="*/ 4 w 2296"/>
                  <a:gd name="T5" fmla="*/ 16 h 158"/>
                  <a:gd name="T6" fmla="*/ 4 w 2296"/>
                  <a:gd name="T7" fmla="*/ 16 h 158"/>
                  <a:gd name="T8" fmla="*/ 2 w 2296"/>
                  <a:gd name="T9" fmla="*/ 38 h 158"/>
                  <a:gd name="T10" fmla="*/ 0 w 2296"/>
                  <a:gd name="T11" fmla="*/ 60 h 158"/>
                  <a:gd name="T12" fmla="*/ 0 w 2296"/>
                  <a:gd name="T13" fmla="*/ 86 h 158"/>
                  <a:gd name="T14" fmla="*/ 0 w 2296"/>
                  <a:gd name="T15" fmla="*/ 100 h 158"/>
                  <a:gd name="T16" fmla="*/ 4 w 2296"/>
                  <a:gd name="T17" fmla="*/ 112 h 158"/>
                  <a:gd name="T18" fmla="*/ 6 w 2296"/>
                  <a:gd name="T19" fmla="*/ 124 h 158"/>
                  <a:gd name="T20" fmla="*/ 12 w 2296"/>
                  <a:gd name="T21" fmla="*/ 134 h 158"/>
                  <a:gd name="T22" fmla="*/ 20 w 2296"/>
                  <a:gd name="T23" fmla="*/ 144 h 158"/>
                  <a:gd name="T24" fmla="*/ 28 w 2296"/>
                  <a:gd name="T25" fmla="*/ 152 h 158"/>
                  <a:gd name="T26" fmla="*/ 40 w 2296"/>
                  <a:gd name="T27" fmla="*/ 156 h 158"/>
                  <a:gd name="T28" fmla="*/ 54 w 2296"/>
                  <a:gd name="T29" fmla="*/ 158 h 158"/>
                  <a:gd name="T30" fmla="*/ 54 w 2296"/>
                  <a:gd name="T31" fmla="*/ 158 h 158"/>
                  <a:gd name="T32" fmla="*/ 628 w 2296"/>
                  <a:gd name="T33" fmla="*/ 158 h 158"/>
                  <a:gd name="T34" fmla="*/ 1144 w 2296"/>
                  <a:gd name="T35" fmla="*/ 158 h 158"/>
                  <a:gd name="T36" fmla="*/ 1148 w 2296"/>
                  <a:gd name="T37" fmla="*/ 158 h 158"/>
                  <a:gd name="T38" fmla="*/ 1152 w 2296"/>
                  <a:gd name="T39" fmla="*/ 158 h 158"/>
                  <a:gd name="T40" fmla="*/ 1152 w 2296"/>
                  <a:gd name="T41" fmla="*/ 158 h 158"/>
                  <a:gd name="T42" fmla="*/ 1666 w 2296"/>
                  <a:gd name="T43" fmla="*/ 158 h 158"/>
                  <a:gd name="T44" fmla="*/ 2242 w 2296"/>
                  <a:gd name="T45" fmla="*/ 158 h 158"/>
                  <a:gd name="T46" fmla="*/ 2242 w 2296"/>
                  <a:gd name="T47" fmla="*/ 158 h 158"/>
                  <a:gd name="T48" fmla="*/ 2256 w 2296"/>
                  <a:gd name="T49" fmla="*/ 156 h 158"/>
                  <a:gd name="T50" fmla="*/ 2266 w 2296"/>
                  <a:gd name="T51" fmla="*/ 152 h 158"/>
                  <a:gd name="T52" fmla="*/ 2276 w 2296"/>
                  <a:gd name="T53" fmla="*/ 144 h 158"/>
                  <a:gd name="T54" fmla="*/ 2284 w 2296"/>
                  <a:gd name="T55" fmla="*/ 134 h 158"/>
                  <a:gd name="T56" fmla="*/ 2288 w 2296"/>
                  <a:gd name="T57" fmla="*/ 124 h 158"/>
                  <a:gd name="T58" fmla="*/ 2292 w 2296"/>
                  <a:gd name="T59" fmla="*/ 112 h 158"/>
                  <a:gd name="T60" fmla="*/ 2296 w 2296"/>
                  <a:gd name="T61" fmla="*/ 100 h 158"/>
                  <a:gd name="T62" fmla="*/ 2296 w 2296"/>
                  <a:gd name="T63" fmla="*/ 86 h 158"/>
                  <a:gd name="T64" fmla="*/ 2296 w 2296"/>
                  <a:gd name="T65" fmla="*/ 60 h 158"/>
                  <a:gd name="T66" fmla="*/ 2294 w 2296"/>
                  <a:gd name="T67" fmla="*/ 38 h 158"/>
                  <a:gd name="T68" fmla="*/ 2290 w 2296"/>
                  <a:gd name="T69" fmla="*/ 16 h 158"/>
                  <a:gd name="T70" fmla="*/ 2280 w 2296"/>
                  <a:gd name="T71" fmla="*/ 0 h 1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2296" h="158">
                    <a:moveTo>
                      <a:pt x="2280" y="0"/>
                    </a:moveTo>
                    <a:lnTo>
                      <a:pt x="16" y="0"/>
                    </a:lnTo>
                    <a:lnTo>
                      <a:pt x="4" y="16"/>
                    </a:lnTo>
                    <a:lnTo>
                      <a:pt x="4" y="16"/>
                    </a:lnTo>
                    <a:lnTo>
                      <a:pt x="2" y="38"/>
                    </a:lnTo>
                    <a:lnTo>
                      <a:pt x="0" y="60"/>
                    </a:lnTo>
                    <a:lnTo>
                      <a:pt x="0" y="86"/>
                    </a:lnTo>
                    <a:lnTo>
                      <a:pt x="0" y="100"/>
                    </a:lnTo>
                    <a:lnTo>
                      <a:pt x="4" y="112"/>
                    </a:lnTo>
                    <a:lnTo>
                      <a:pt x="6" y="124"/>
                    </a:lnTo>
                    <a:lnTo>
                      <a:pt x="12" y="134"/>
                    </a:lnTo>
                    <a:lnTo>
                      <a:pt x="20" y="144"/>
                    </a:lnTo>
                    <a:lnTo>
                      <a:pt x="28" y="152"/>
                    </a:lnTo>
                    <a:lnTo>
                      <a:pt x="40" y="156"/>
                    </a:lnTo>
                    <a:lnTo>
                      <a:pt x="54" y="158"/>
                    </a:lnTo>
                    <a:lnTo>
                      <a:pt x="54" y="158"/>
                    </a:lnTo>
                    <a:lnTo>
                      <a:pt x="628" y="158"/>
                    </a:lnTo>
                    <a:lnTo>
                      <a:pt x="1144" y="158"/>
                    </a:lnTo>
                    <a:lnTo>
                      <a:pt x="1148" y="158"/>
                    </a:lnTo>
                    <a:lnTo>
                      <a:pt x="1152" y="158"/>
                    </a:lnTo>
                    <a:lnTo>
                      <a:pt x="1152" y="158"/>
                    </a:lnTo>
                    <a:lnTo>
                      <a:pt x="1666" y="158"/>
                    </a:lnTo>
                    <a:lnTo>
                      <a:pt x="2242" y="158"/>
                    </a:lnTo>
                    <a:lnTo>
                      <a:pt x="2242" y="158"/>
                    </a:lnTo>
                    <a:lnTo>
                      <a:pt x="2256" y="156"/>
                    </a:lnTo>
                    <a:lnTo>
                      <a:pt x="2266" y="152"/>
                    </a:lnTo>
                    <a:lnTo>
                      <a:pt x="2276" y="144"/>
                    </a:lnTo>
                    <a:lnTo>
                      <a:pt x="2284" y="134"/>
                    </a:lnTo>
                    <a:lnTo>
                      <a:pt x="2288" y="124"/>
                    </a:lnTo>
                    <a:lnTo>
                      <a:pt x="2292" y="112"/>
                    </a:lnTo>
                    <a:lnTo>
                      <a:pt x="2296" y="100"/>
                    </a:lnTo>
                    <a:lnTo>
                      <a:pt x="2296" y="86"/>
                    </a:lnTo>
                    <a:lnTo>
                      <a:pt x="2296" y="60"/>
                    </a:lnTo>
                    <a:lnTo>
                      <a:pt x="2294" y="38"/>
                    </a:lnTo>
                    <a:lnTo>
                      <a:pt x="2290" y="16"/>
                    </a:lnTo>
                    <a:lnTo>
                      <a:pt x="228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  <p:grpSp>
          <p:nvGrpSpPr>
            <p:cNvPr id="37" name="Group 31">
              <a:extLst>
                <a:ext uri="{FF2B5EF4-FFF2-40B4-BE49-F238E27FC236}">
                  <a16:creationId xmlns:a16="http://schemas.microsoft.com/office/drawing/2014/main" id="{0CD05D8D-58DF-4B50-83DF-E8DADE1C4278}"/>
                </a:ext>
              </a:extLst>
            </p:cNvPr>
            <p:cNvGrpSpPr/>
            <p:nvPr/>
          </p:nvGrpSpPr>
          <p:grpSpPr>
            <a:xfrm>
              <a:off x="10868025" y="6008688"/>
              <a:ext cx="2520950" cy="727075"/>
              <a:chOff x="10928350" y="3894138"/>
              <a:chExt cx="2520950" cy="727075"/>
            </a:xfrm>
            <a:grpFill/>
          </p:grpSpPr>
          <p:sp>
            <p:nvSpPr>
              <p:cNvPr id="38" name="Freeform 11">
                <a:extLst>
                  <a:ext uri="{FF2B5EF4-FFF2-40B4-BE49-F238E27FC236}">
                    <a16:creationId xmlns:a16="http://schemas.microsoft.com/office/drawing/2014/main" id="{324FDE31-A71F-4D8E-B722-C6DC70FF1F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31525" y="3894138"/>
                <a:ext cx="2511425" cy="625475"/>
              </a:xfrm>
              <a:custGeom>
                <a:avLst/>
                <a:gdLst>
                  <a:gd name="T0" fmla="*/ 1360 w 1582"/>
                  <a:gd name="T1" fmla="*/ 0 h 394"/>
                  <a:gd name="T2" fmla="*/ 798 w 1582"/>
                  <a:gd name="T3" fmla="*/ 0 h 394"/>
                  <a:gd name="T4" fmla="*/ 786 w 1582"/>
                  <a:gd name="T5" fmla="*/ 0 h 394"/>
                  <a:gd name="T6" fmla="*/ 224 w 1582"/>
                  <a:gd name="T7" fmla="*/ 0 h 394"/>
                  <a:gd name="T8" fmla="*/ 0 w 1582"/>
                  <a:gd name="T9" fmla="*/ 356 h 394"/>
                  <a:gd name="T10" fmla="*/ 0 w 1582"/>
                  <a:gd name="T11" fmla="*/ 356 h 394"/>
                  <a:gd name="T12" fmla="*/ 2 w 1582"/>
                  <a:gd name="T13" fmla="*/ 360 h 394"/>
                  <a:gd name="T14" fmla="*/ 6 w 1582"/>
                  <a:gd name="T15" fmla="*/ 372 h 394"/>
                  <a:gd name="T16" fmla="*/ 10 w 1582"/>
                  <a:gd name="T17" fmla="*/ 378 h 394"/>
                  <a:gd name="T18" fmla="*/ 16 w 1582"/>
                  <a:gd name="T19" fmla="*/ 384 h 394"/>
                  <a:gd name="T20" fmla="*/ 26 w 1582"/>
                  <a:gd name="T21" fmla="*/ 390 h 394"/>
                  <a:gd name="T22" fmla="*/ 36 w 1582"/>
                  <a:gd name="T23" fmla="*/ 394 h 394"/>
                  <a:gd name="T24" fmla="*/ 786 w 1582"/>
                  <a:gd name="T25" fmla="*/ 394 h 394"/>
                  <a:gd name="T26" fmla="*/ 798 w 1582"/>
                  <a:gd name="T27" fmla="*/ 394 h 394"/>
                  <a:gd name="T28" fmla="*/ 1548 w 1582"/>
                  <a:gd name="T29" fmla="*/ 394 h 394"/>
                  <a:gd name="T30" fmla="*/ 1548 w 1582"/>
                  <a:gd name="T31" fmla="*/ 394 h 394"/>
                  <a:gd name="T32" fmla="*/ 1558 w 1582"/>
                  <a:gd name="T33" fmla="*/ 390 h 394"/>
                  <a:gd name="T34" fmla="*/ 1566 w 1582"/>
                  <a:gd name="T35" fmla="*/ 384 h 394"/>
                  <a:gd name="T36" fmla="*/ 1572 w 1582"/>
                  <a:gd name="T37" fmla="*/ 378 h 394"/>
                  <a:gd name="T38" fmla="*/ 1578 w 1582"/>
                  <a:gd name="T39" fmla="*/ 372 h 394"/>
                  <a:gd name="T40" fmla="*/ 1582 w 1582"/>
                  <a:gd name="T41" fmla="*/ 360 h 394"/>
                  <a:gd name="T42" fmla="*/ 1582 w 1582"/>
                  <a:gd name="T43" fmla="*/ 356 h 394"/>
                  <a:gd name="T44" fmla="*/ 1360 w 1582"/>
                  <a:gd name="T45" fmla="*/ 0 h 39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582" h="394">
                    <a:moveTo>
                      <a:pt x="1360" y="0"/>
                    </a:moveTo>
                    <a:lnTo>
                      <a:pt x="798" y="0"/>
                    </a:lnTo>
                    <a:lnTo>
                      <a:pt x="786" y="0"/>
                    </a:lnTo>
                    <a:lnTo>
                      <a:pt x="224" y="0"/>
                    </a:lnTo>
                    <a:lnTo>
                      <a:pt x="0" y="356"/>
                    </a:lnTo>
                    <a:lnTo>
                      <a:pt x="0" y="356"/>
                    </a:lnTo>
                    <a:lnTo>
                      <a:pt x="2" y="360"/>
                    </a:lnTo>
                    <a:lnTo>
                      <a:pt x="6" y="372"/>
                    </a:lnTo>
                    <a:lnTo>
                      <a:pt x="10" y="378"/>
                    </a:lnTo>
                    <a:lnTo>
                      <a:pt x="16" y="384"/>
                    </a:lnTo>
                    <a:lnTo>
                      <a:pt x="26" y="390"/>
                    </a:lnTo>
                    <a:lnTo>
                      <a:pt x="36" y="394"/>
                    </a:lnTo>
                    <a:lnTo>
                      <a:pt x="786" y="394"/>
                    </a:lnTo>
                    <a:lnTo>
                      <a:pt x="798" y="394"/>
                    </a:lnTo>
                    <a:lnTo>
                      <a:pt x="1548" y="394"/>
                    </a:lnTo>
                    <a:lnTo>
                      <a:pt x="1548" y="394"/>
                    </a:lnTo>
                    <a:lnTo>
                      <a:pt x="1558" y="390"/>
                    </a:lnTo>
                    <a:lnTo>
                      <a:pt x="1566" y="384"/>
                    </a:lnTo>
                    <a:lnTo>
                      <a:pt x="1572" y="378"/>
                    </a:lnTo>
                    <a:lnTo>
                      <a:pt x="1578" y="372"/>
                    </a:lnTo>
                    <a:lnTo>
                      <a:pt x="1582" y="360"/>
                    </a:lnTo>
                    <a:lnTo>
                      <a:pt x="1582" y="356"/>
                    </a:lnTo>
                    <a:lnTo>
                      <a:pt x="1360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  <p:sp>
            <p:nvSpPr>
              <p:cNvPr id="39" name="Freeform 12">
                <a:extLst>
                  <a:ext uri="{FF2B5EF4-FFF2-40B4-BE49-F238E27FC236}">
                    <a16:creationId xmlns:a16="http://schemas.microsoft.com/office/drawing/2014/main" id="{839E79ED-0DD7-4791-BD3F-2668018558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0928350" y="4446588"/>
                <a:ext cx="2520950" cy="174625"/>
              </a:xfrm>
              <a:custGeom>
                <a:avLst/>
                <a:gdLst>
                  <a:gd name="T0" fmla="*/ 1578 w 1588"/>
                  <a:gd name="T1" fmla="*/ 0 h 110"/>
                  <a:gd name="T2" fmla="*/ 10 w 1588"/>
                  <a:gd name="T3" fmla="*/ 0 h 110"/>
                  <a:gd name="T4" fmla="*/ 2 w 1588"/>
                  <a:gd name="T5" fmla="*/ 10 h 110"/>
                  <a:gd name="T6" fmla="*/ 2 w 1588"/>
                  <a:gd name="T7" fmla="*/ 10 h 110"/>
                  <a:gd name="T8" fmla="*/ 0 w 1588"/>
                  <a:gd name="T9" fmla="*/ 26 h 110"/>
                  <a:gd name="T10" fmla="*/ 0 w 1588"/>
                  <a:gd name="T11" fmla="*/ 42 h 110"/>
                  <a:gd name="T12" fmla="*/ 0 w 1588"/>
                  <a:gd name="T13" fmla="*/ 60 h 110"/>
                  <a:gd name="T14" fmla="*/ 2 w 1588"/>
                  <a:gd name="T15" fmla="*/ 78 h 110"/>
                  <a:gd name="T16" fmla="*/ 4 w 1588"/>
                  <a:gd name="T17" fmla="*/ 86 h 110"/>
                  <a:gd name="T18" fmla="*/ 8 w 1588"/>
                  <a:gd name="T19" fmla="*/ 94 h 110"/>
                  <a:gd name="T20" fmla="*/ 14 w 1588"/>
                  <a:gd name="T21" fmla="*/ 100 h 110"/>
                  <a:gd name="T22" fmla="*/ 20 w 1588"/>
                  <a:gd name="T23" fmla="*/ 104 h 110"/>
                  <a:gd name="T24" fmla="*/ 28 w 1588"/>
                  <a:gd name="T25" fmla="*/ 108 h 110"/>
                  <a:gd name="T26" fmla="*/ 36 w 1588"/>
                  <a:gd name="T27" fmla="*/ 110 h 110"/>
                  <a:gd name="T28" fmla="*/ 36 w 1588"/>
                  <a:gd name="T29" fmla="*/ 110 h 110"/>
                  <a:gd name="T30" fmla="*/ 790 w 1588"/>
                  <a:gd name="T31" fmla="*/ 110 h 110"/>
                  <a:gd name="T32" fmla="*/ 794 w 1588"/>
                  <a:gd name="T33" fmla="*/ 110 h 110"/>
                  <a:gd name="T34" fmla="*/ 796 w 1588"/>
                  <a:gd name="T35" fmla="*/ 110 h 110"/>
                  <a:gd name="T36" fmla="*/ 796 w 1588"/>
                  <a:gd name="T37" fmla="*/ 110 h 110"/>
                  <a:gd name="T38" fmla="*/ 1550 w 1588"/>
                  <a:gd name="T39" fmla="*/ 110 h 110"/>
                  <a:gd name="T40" fmla="*/ 1550 w 1588"/>
                  <a:gd name="T41" fmla="*/ 110 h 110"/>
                  <a:gd name="T42" fmla="*/ 1560 w 1588"/>
                  <a:gd name="T43" fmla="*/ 108 h 110"/>
                  <a:gd name="T44" fmla="*/ 1568 w 1588"/>
                  <a:gd name="T45" fmla="*/ 104 h 110"/>
                  <a:gd name="T46" fmla="*/ 1574 w 1588"/>
                  <a:gd name="T47" fmla="*/ 100 h 110"/>
                  <a:gd name="T48" fmla="*/ 1580 w 1588"/>
                  <a:gd name="T49" fmla="*/ 94 h 110"/>
                  <a:gd name="T50" fmla="*/ 1584 w 1588"/>
                  <a:gd name="T51" fmla="*/ 86 h 110"/>
                  <a:gd name="T52" fmla="*/ 1586 w 1588"/>
                  <a:gd name="T53" fmla="*/ 78 h 110"/>
                  <a:gd name="T54" fmla="*/ 1588 w 1588"/>
                  <a:gd name="T55" fmla="*/ 60 h 110"/>
                  <a:gd name="T56" fmla="*/ 1588 w 1588"/>
                  <a:gd name="T57" fmla="*/ 42 h 110"/>
                  <a:gd name="T58" fmla="*/ 1588 w 1588"/>
                  <a:gd name="T59" fmla="*/ 26 h 110"/>
                  <a:gd name="T60" fmla="*/ 1584 w 1588"/>
                  <a:gd name="T61" fmla="*/ 10 h 110"/>
                  <a:gd name="T62" fmla="*/ 1578 w 1588"/>
                  <a:gd name="T63" fmla="*/ 0 h 1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588" h="110">
                    <a:moveTo>
                      <a:pt x="1578" y="0"/>
                    </a:moveTo>
                    <a:lnTo>
                      <a:pt x="10" y="0"/>
                    </a:lnTo>
                    <a:lnTo>
                      <a:pt x="2" y="10"/>
                    </a:lnTo>
                    <a:lnTo>
                      <a:pt x="2" y="10"/>
                    </a:lnTo>
                    <a:lnTo>
                      <a:pt x="0" y="26"/>
                    </a:lnTo>
                    <a:lnTo>
                      <a:pt x="0" y="42"/>
                    </a:lnTo>
                    <a:lnTo>
                      <a:pt x="0" y="60"/>
                    </a:lnTo>
                    <a:lnTo>
                      <a:pt x="2" y="78"/>
                    </a:lnTo>
                    <a:lnTo>
                      <a:pt x="4" y="86"/>
                    </a:lnTo>
                    <a:lnTo>
                      <a:pt x="8" y="94"/>
                    </a:lnTo>
                    <a:lnTo>
                      <a:pt x="14" y="100"/>
                    </a:lnTo>
                    <a:lnTo>
                      <a:pt x="20" y="104"/>
                    </a:lnTo>
                    <a:lnTo>
                      <a:pt x="28" y="108"/>
                    </a:lnTo>
                    <a:lnTo>
                      <a:pt x="36" y="110"/>
                    </a:lnTo>
                    <a:lnTo>
                      <a:pt x="36" y="110"/>
                    </a:lnTo>
                    <a:lnTo>
                      <a:pt x="790" y="110"/>
                    </a:lnTo>
                    <a:lnTo>
                      <a:pt x="794" y="110"/>
                    </a:lnTo>
                    <a:lnTo>
                      <a:pt x="796" y="110"/>
                    </a:lnTo>
                    <a:lnTo>
                      <a:pt x="796" y="110"/>
                    </a:lnTo>
                    <a:lnTo>
                      <a:pt x="1550" y="110"/>
                    </a:lnTo>
                    <a:lnTo>
                      <a:pt x="1550" y="110"/>
                    </a:lnTo>
                    <a:lnTo>
                      <a:pt x="1560" y="108"/>
                    </a:lnTo>
                    <a:lnTo>
                      <a:pt x="1568" y="104"/>
                    </a:lnTo>
                    <a:lnTo>
                      <a:pt x="1574" y="100"/>
                    </a:lnTo>
                    <a:lnTo>
                      <a:pt x="1580" y="94"/>
                    </a:lnTo>
                    <a:lnTo>
                      <a:pt x="1584" y="86"/>
                    </a:lnTo>
                    <a:lnTo>
                      <a:pt x="1586" y="78"/>
                    </a:lnTo>
                    <a:lnTo>
                      <a:pt x="1588" y="60"/>
                    </a:lnTo>
                    <a:lnTo>
                      <a:pt x="1588" y="42"/>
                    </a:lnTo>
                    <a:lnTo>
                      <a:pt x="1588" y="26"/>
                    </a:lnTo>
                    <a:lnTo>
                      <a:pt x="1584" y="10"/>
                    </a:lnTo>
                    <a:lnTo>
                      <a:pt x="1578" y="0"/>
                    </a:lnTo>
                    <a:close/>
                  </a:path>
                </a:pathLst>
              </a:custGeom>
              <a:solidFill>
                <a:srgbClr val="459F9C"/>
              </a:solidFill>
              <a:ln>
                <a:noFill/>
              </a:ln>
            </p:spPr>
            <p:txBody>
              <a:bodyPr vert="horz" wrap="square" lIns="45720" tIns="22860" rIns="45720" bIns="22860" numCol="1" anchor="t" anchorCtr="0" compatLnSpc="1">
                <a:prstTxWarp prst="textNoShape">
                  <a:avLst/>
                </a:prstTxWarp>
              </a:bodyPr>
              <a:lstStyle/>
              <a:p>
                <a:pPr marL="0" marR="0" lvl="0" indent="0" defTabSz="914217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AU" sz="18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cs typeface="+mn-ea"/>
                  <a:sym typeface="+mn-lt"/>
                </a:endParaRPr>
              </a:p>
            </p:txBody>
          </p:sp>
        </p:grpSp>
      </p:grpSp>
      <p:sp>
        <p:nvSpPr>
          <p:cNvPr id="53" name="Freeform 41">
            <a:extLst>
              <a:ext uri="{FF2B5EF4-FFF2-40B4-BE49-F238E27FC236}">
                <a16:creationId xmlns:a16="http://schemas.microsoft.com/office/drawing/2014/main" id="{1A08544A-BD0A-4937-9E8D-D50D1D4B757A}"/>
              </a:ext>
            </a:extLst>
          </p:cNvPr>
          <p:cNvSpPr>
            <a:spLocks/>
          </p:cNvSpPr>
          <p:nvPr/>
        </p:nvSpPr>
        <p:spPr bwMode="auto">
          <a:xfrm>
            <a:off x="2230816" y="1445527"/>
            <a:ext cx="767427" cy="1734489"/>
          </a:xfrm>
          <a:custGeom>
            <a:avLst/>
            <a:gdLst>
              <a:gd name="connsiteX0" fmla="*/ 758825 w 2819400"/>
              <a:gd name="connsiteY0" fmla="*/ 1717675 h 6372225"/>
              <a:gd name="connsiteX1" fmla="*/ 749300 w 2819400"/>
              <a:gd name="connsiteY1" fmla="*/ 1720850 h 6372225"/>
              <a:gd name="connsiteX2" fmla="*/ 742950 w 2819400"/>
              <a:gd name="connsiteY2" fmla="*/ 1724025 h 6372225"/>
              <a:gd name="connsiteX3" fmla="*/ 727075 w 2819400"/>
              <a:gd name="connsiteY3" fmla="*/ 1736725 h 6372225"/>
              <a:gd name="connsiteX4" fmla="*/ 717550 w 2819400"/>
              <a:gd name="connsiteY4" fmla="*/ 1752600 h 6372225"/>
              <a:gd name="connsiteX5" fmla="*/ 711200 w 2819400"/>
              <a:gd name="connsiteY5" fmla="*/ 1768475 h 6372225"/>
              <a:gd name="connsiteX6" fmla="*/ 704850 w 2819400"/>
              <a:gd name="connsiteY6" fmla="*/ 1784350 h 6372225"/>
              <a:gd name="connsiteX7" fmla="*/ 701675 w 2819400"/>
              <a:gd name="connsiteY7" fmla="*/ 1835150 h 6372225"/>
              <a:gd name="connsiteX8" fmla="*/ 695325 w 2819400"/>
              <a:gd name="connsiteY8" fmla="*/ 1885950 h 6372225"/>
              <a:gd name="connsiteX9" fmla="*/ 682625 w 2819400"/>
              <a:gd name="connsiteY9" fmla="*/ 1936750 h 6372225"/>
              <a:gd name="connsiteX10" fmla="*/ 666750 w 2819400"/>
              <a:gd name="connsiteY10" fmla="*/ 1981200 h 6372225"/>
              <a:gd name="connsiteX11" fmla="*/ 638175 w 2819400"/>
              <a:gd name="connsiteY11" fmla="*/ 2041525 h 6372225"/>
              <a:gd name="connsiteX12" fmla="*/ 609600 w 2819400"/>
              <a:gd name="connsiteY12" fmla="*/ 2092325 h 6372225"/>
              <a:gd name="connsiteX13" fmla="*/ 581025 w 2819400"/>
              <a:gd name="connsiteY13" fmla="*/ 2139950 h 6372225"/>
              <a:gd name="connsiteX14" fmla="*/ 549275 w 2819400"/>
              <a:gd name="connsiteY14" fmla="*/ 2178050 h 6372225"/>
              <a:gd name="connsiteX15" fmla="*/ 523875 w 2819400"/>
              <a:gd name="connsiteY15" fmla="*/ 2209800 h 6372225"/>
              <a:gd name="connsiteX16" fmla="*/ 504825 w 2819400"/>
              <a:gd name="connsiteY16" fmla="*/ 2235200 h 6372225"/>
              <a:gd name="connsiteX17" fmla="*/ 482600 w 2819400"/>
              <a:gd name="connsiteY17" fmla="*/ 2254250 h 6372225"/>
              <a:gd name="connsiteX18" fmla="*/ 508000 w 2819400"/>
              <a:gd name="connsiteY18" fmla="*/ 2257425 h 6372225"/>
              <a:gd name="connsiteX19" fmla="*/ 542925 w 2819400"/>
              <a:gd name="connsiteY19" fmla="*/ 2257425 h 6372225"/>
              <a:gd name="connsiteX20" fmla="*/ 581025 w 2819400"/>
              <a:gd name="connsiteY20" fmla="*/ 2254250 h 6372225"/>
              <a:gd name="connsiteX21" fmla="*/ 596900 w 2819400"/>
              <a:gd name="connsiteY21" fmla="*/ 2247900 h 6372225"/>
              <a:gd name="connsiteX22" fmla="*/ 609600 w 2819400"/>
              <a:gd name="connsiteY22" fmla="*/ 2244725 h 6372225"/>
              <a:gd name="connsiteX23" fmla="*/ 622300 w 2819400"/>
              <a:gd name="connsiteY23" fmla="*/ 2235200 h 6372225"/>
              <a:gd name="connsiteX24" fmla="*/ 638175 w 2819400"/>
              <a:gd name="connsiteY24" fmla="*/ 2228850 h 6372225"/>
              <a:gd name="connsiteX25" fmla="*/ 682625 w 2819400"/>
              <a:gd name="connsiteY25" fmla="*/ 2219325 h 6372225"/>
              <a:gd name="connsiteX26" fmla="*/ 736600 w 2819400"/>
              <a:gd name="connsiteY26" fmla="*/ 2209800 h 6372225"/>
              <a:gd name="connsiteX27" fmla="*/ 752475 w 2819400"/>
              <a:gd name="connsiteY27" fmla="*/ 2184400 h 6372225"/>
              <a:gd name="connsiteX28" fmla="*/ 771525 w 2819400"/>
              <a:gd name="connsiteY28" fmla="*/ 2143125 h 6372225"/>
              <a:gd name="connsiteX29" fmla="*/ 790575 w 2819400"/>
              <a:gd name="connsiteY29" fmla="*/ 2098675 h 6372225"/>
              <a:gd name="connsiteX30" fmla="*/ 806450 w 2819400"/>
              <a:gd name="connsiteY30" fmla="*/ 2047875 h 6372225"/>
              <a:gd name="connsiteX31" fmla="*/ 819150 w 2819400"/>
              <a:gd name="connsiteY31" fmla="*/ 2000250 h 6372225"/>
              <a:gd name="connsiteX32" fmla="*/ 835025 w 2819400"/>
              <a:gd name="connsiteY32" fmla="*/ 1917700 h 6372225"/>
              <a:gd name="connsiteX33" fmla="*/ 841375 w 2819400"/>
              <a:gd name="connsiteY33" fmla="*/ 1885950 h 6372225"/>
              <a:gd name="connsiteX34" fmla="*/ 831850 w 2819400"/>
              <a:gd name="connsiteY34" fmla="*/ 1863725 h 6372225"/>
              <a:gd name="connsiteX35" fmla="*/ 822325 w 2819400"/>
              <a:gd name="connsiteY35" fmla="*/ 1841500 h 6372225"/>
              <a:gd name="connsiteX36" fmla="*/ 812800 w 2819400"/>
              <a:gd name="connsiteY36" fmla="*/ 1790700 h 6372225"/>
              <a:gd name="connsiteX37" fmla="*/ 806450 w 2819400"/>
              <a:gd name="connsiteY37" fmla="*/ 1752600 h 6372225"/>
              <a:gd name="connsiteX38" fmla="*/ 803275 w 2819400"/>
              <a:gd name="connsiteY38" fmla="*/ 1733550 h 6372225"/>
              <a:gd name="connsiteX39" fmla="*/ 790575 w 2819400"/>
              <a:gd name="connsiteY39" fmla="*/ 1727200 h 6372225"/>
              <a:gd name="connsiteX40" fmla="*/ 777875 w 2819400"/>
              <a:gd name="connsiteY40" fmla="*/ 1720850 h 6372225"/>
              <a:gd name="connsiteX41" fmla="*/ 768350 w 2819400"/>
              <a:gd name="connsiteY41" fmla="*/ 1717675 h 6372225"/>
              <a:gd name="connsiteX42" fmla="*/ 1400175 w 2819400"/>
              <a:gd name="connsiteY42" fmla="*/ 0 h 6372225"/>
              <a:gd name="connsiteX43" fmla="*/ 1450975 w 2819400"/>
              <a:gd name="connsiteY43" fmla="*/ 3175 h 6372225"/>
              <a:gd name="connsiteX44" fmla="*/ 1485900 w 2819400"/>
              <a:gd name="connsiteY44" fmla="*/ 9525 h 6372225"/>
              <a:gd name="connsiteX45" fmla="*/ 1520825 w 2819400"/>
              <a:gd name="connsiteY45" fmla="*/ 19050 h 6372225"/>
              <a:gd name="connsiteX46" fmla="*/ 1562100 w 2819400"/>
              <a:gd name="connsiteY46" fmla="*/ 34925 h 6372225"/>
              <a:gd name="connsiteX47" fmla="*/ 1603375 w 2819400"/>
              <a:gd name="connsiteY47" fmla="*/ 53975 h 6372225"/>
              <a:gd name="connsiteX48" fmla="*/ 1641475 w 2819400"/>
              <a:gd name="connsiteY48" fmla="*/ 79375 h 6372225"/>
              <a:gd name="connsiteX49" fmla="*/ 1660525 w 2819400"/>
              <a:gd name="connsiteY49" fmla="*/ 98425 h 6372225"/>
              <a:gd name="connsiteX50" fmla="*/ 1679575 w 2819400"/>
              <a:gd name="connsiteY50" fmla="*/ 114300 h 6372225"/>
              <a:gd name="connsiteX51" fmla="*/ 1695450 w 2819400"/>
              <a:gd name="connsiteY51" fmla="*/ 136525 h 6372225"/>
              <a:gd name="connsiteX52" fmla="*/ 1711325 w 2819400"/>
              <a:gd name="connsiteY52" fmla="*/ 158750 h 6372225"/>
              <a:gd name="connsiteX53" fmla="*/ 1727200 w 2819400"/>
              <a:gd name="connsiteY53" fmla="*/ 184150 h 6372225"/>
              <a:gd name="connsiteX54" fmla="*/ 1739900 w 2819400"/>
              <a:gd name="connsiteY54" fmla="*/ 212725 h 6372225"/>
              <a:gd name="connsiteX55" fmla="*/ 1752600 w 2819400"/>
              <a:gd name="connsiteY55" fmla="*/ 241300 h 6372225"/>
              <a:gd name="connsiteX56" fmla="*/ 1762125 w 2819400"/>
              <a:gd name="connsiteY56" fmla="*/ 276225 h 6372225"/>
              <a:gd name="connsiteX57" fmla="*/ 1768475 w 2819400"/>
              <a:gd name="connsiteY57" fmla="*/ 311150 h 6372225"/>
              <a:gd name="connsiteX58" fmla="*/ 1774825 w 2819400"/>
              <a:gd name="connsiteY58" fmla="*/ 352425 h 6372225"/>
              <a:gd name="connsiteX59" fmla="*/ 1778000 w 2819400"/>
              <a:gd name="connsiteY59" fmla="*/ 393700 h 6372225"/>
              <a:gd name="connsiteX60" fmla="*/ 1778000 w 2819400"/>
              <a:gd name="connsiteY60" fmla="*/ 438150 h 6372225"/>
              <a:gd name="connsiteX61" fmla="*/ 1778000 w 2819400"/>
              <a:gd name="connsiteY61" fmla="*/ 488950 h 6372225"/>
              <a:gd name="connsiteX62" fmla="*/ 1771650 w 2819400"/>
              <a:gd name="connsiteY62" fmla="*/ 539750 h 6372225"/>
              <a:gd name="connsiteX63" fmla="*/ 1778000 w 2819400"/>
              <a:gd name="connsiteY63" fmla="*/ 539750 h 6372225"/>
              <a:gd name="connsiteX64" fmla="*/ 1787525 w 2819400"/>
              <a:gd name="connsiteY64" fmla="*/ 542925 h 6372225"/>
              <a:gd name="connsiteX65" fmla="*/ 1793875 w 2819400"/>
              <a:gd name="connsiteY65" fmla="*/ 546100 h 6372225"/>
              <a:gd name="connsiteX66" fmla="*/ 1803400 w 2819400"/>
              <a:gd name="connsiteY66" fmla="*/ 552450 h 6372225"/>
              <a:gd name="connsiteX67" fmla="*/ 1809750 w 2819400"/>
              <a:gd name="connsiteY67" fmla="*/ 561975 h 6372225"/>
              <a:gd name="connsiteX68" fmla="*/ 1812925 w 2819400"/>
              <a:gd name="connsiteY68" fmla="*/ 577850 h 6372225"/>
              <a:gd name="connsiteX69" fmla="*/ 1812925 w 2819400"/>
              <a:gd name="connsiteY69" fmla="*/ 596900 h 6372225"/>
              <a:gd name="connsiteX70" fmla="*/ 1838325 w 2819400"/>
              <a:gd name="connsiteY70" fmla="*/ 590550 h 6372225"/>
              <a:gd name="connsiteX71" fmla="*/ 1863725 w 2819400"/>
              <a:gd name="connsiteY71" fmla="*/ 590550 h 6372225"/>
              <a:gd name="connsiteX72" fmla="*/ 1892300 w 2819400"/>
              <a:gd name="connsiteY72" fmla="*/ 590550 h 6372225"/>
              <a:gd name="connsiteX73" fmla="*/ 1911350 w 2819400"/>
              <a:gd name="connsiteY73" fmla="*/ 587375 h 6372225"/>
              <a:gd name="connsiteX74" fmla="*/ 1936750 w 2819400"/>
              <a:gd name="connsiteY74" fmla="*/ 581025 h 6372225"/>
              <a:gd name="connsiteX75" fmla="*/ 2006600 w 2819400"/>
              <a:gd name="connsiteY75" fmla="*/ 558800 h 6372225"/>
              <a:gd name="connsiteX76" fmla="*/ 2044700 w 2819400"/>
              <a:gd name="connsiteY76" fmla="*/ 546100 h 6372225"/>
              <a:gd name="connsiteX77" fmla="*/ 2085975 w 2819400"/>
              <a:gd name="connsiteY77" fmla="*/ 536575 h 6372225"/>
              <a:gd name="connsiteX78" fmla="*/ 2127250 w 2819400"/>
              <a:gd name="connsiteY78" fmla="*/ 533400 h 6372225"/>
              <a:gd name="connsiteX79" fmla="*/ 2168525 w 2819400"/>
              <a:gd name="connsiteY79" fmla="*/ 533400 h 6372225"/>
              <a:gd name="connsiteX80" fmla="*/ 2187575 w 2819400"/>
              <a:gd name="connsiteY80" fmla="*/ 523875 h 6372225"/>
              <a:gd name="connsiteX81" fmla="*/ 2238375 w 2819400"/>
              <a:gd name="connsiteY81" fmla="*/ 504825 h 6372225"/>
              <a:gd name="connsiteX82" fmla="*/ 2317750 w 2819400"/>
              <a:gd name="connsiteY82" fmla="*/ 479425 h 6372225"/>
              <a:gd name="connsiteX83" fmla="*/ 2362200 w 2819400"/>
              <a:gd name="connsiteY83" fmla="*/ 466725 h 6372225"/>
              <a:gd name="connsiteX84" fmla="*/ 2406650 w 2819400"/>
              <a:gd name="connsiteY84" fmla="*/ 457200 h 6372225"/>
              <a:gd name="connsiteX85" fmla="*/ 2457450 w 2819400"/>
              <a:gd name="connsiteY85" fmla="*/ 450850 h 6372225"/>
              <a:gd name="connsiteX86" fmla="*/ 2505075 w 2819400"/>
              <a:gd name="connsiteY86" fmla="*/ 444500 h 6372225"/>
              <a:gd name="connsiteX87" fmla="*/ 2552700 w 2819400"/>
              <a:gd name="connsiteY87" fmla="*/ 447675 h 6372225"/>
              <a:gd name="connsiteX88" fmla="*/ 2600325 w 2819400"/>
              <a:gd name="connsiteY88" fmla="*/ 454025 h 6372225"/>
              <a:gd name="connsiteX89" fmla="*/ 2622550 w 2819400"/>
              <a:gd name="connsiteY89" fmla="*/ 460375 h 6372225"/>
              <a:gd name="connsiteX90" fmla="*/ 2644775 w 2819400"/>
              <a:gd name="connsiteY90" fmla="*/ 466725 h 6372225"/>
              <a:gd name="connsiteX91" fmla="*/ 2663825 w 2819400"/>
              <a:gd name="connsiteY91" fmla="*/ 476250 h 6372225"/>
              <a:gd name="connsiteX92" fmla="*/ 2682875 w 2819400"/>
              <a:gd name="connsiteY92" fmla="*/ 488950 h 6372225"/>
              <a:gd name="connsiteX93" fmla="*/ 2698750 w 2819400"/>
              <a:gd name="connsiteY93" fmla="*/ 501650 h 6372225"/>
              <a:gd name="connsiteX94" fmla="*/ 2717800 w 2819400"/>
              <a:gd name="connsiteY94" fmla="*/ 517525 h 6372225"/>
              <a:gd name="connsiteX95" fmla="*/ 2730500 w 2819400"/>
              <a:gd name="connsiteY95" fmla="*/ 536575 h 6372225"/>
              <a:gd name="connsiteX96" fmla="*/ 2743200 w 2819400"/>
              <a:gd name="connsiteY96" fmla="*/ 555625 h 6372225"/>
              <a:gd name="connsiteX97" fmla="*/ 2746375 w 2819400"/>
              <a:gd name="connsiteY97" fmla="*/ 577850 h 6372225"/>
              <a:gd name="connsiteX98" fmla="*/ 2755900 w 2819400"/>
              <a:gd name="connsiteY98" fmla="*/ 628650 h 6372225"/>
              <a:gd name="connsiteX99" fmla="*/ 2768600 w 2819400"/>
              <a:gd name="connsiteY99" fmla="*/ 695325 h 6372225"/>
              <a:gd name="connsiteX100" fmla="*/ 2781300 w 2819400"/>
              <a:gd name="connsiteY100" fmla="*/ 727075 h 6372225"/>
              <a:gd name="connsiteX101" fmla="*/ 2794000 w 2819400"/>
              <a:gd name="connsiteY101" fmla="*/ 758825 h 6372225"/>
              <a:gd name="connsiteX102" fmla="*/ 2803525 w 2819400"/>
              <a:gd name="connsiteY102" fmla="*/ 812800 h 6372225"/>
              <a:gd name="connsiteX103" fmla="*/ 2809875 w 2819400"/>
              <a:gd name="connsiteY103" fmla="*/ 873125 h 6372225"/>
              <a:gd name="connsiteX104" fmla="*/ 2816225 w 2819400"/>
              <a:gd name="connsiteY104" fmla="*/ 958850 h 6372225"/>
              <a:gd name="connsiteX105" fmla="*/ 2819400 w 2819400"/>
              <a:gd name="connsiteY105" fmla="*/ 1060450 h 6372225"/>
              <a:gd name="connsiteX106" fmla="*/ 2819400 w 2819400"/>
              <a:gd name="connsiteY106" fmla="*/ 1117600 h 6372225"/>
              <a:gd name="connsiteX107" fmla="*/ 2816225 w 2819400"/>
              <a:gd name="connsiteY107" fmla="*/ 1177925 h 6372225"/>
              <a:gd name="connsiteX108" fmla="*/ 2809875 w 2819400"/>
              <a:gd name="connsiteY108" fmla="*/ 1244600 h 6372225"/>
              <a:gd name="connsiteX109" fmla="*/ 2803525 w 2819400"/>
              <a:gd name="connsiteY109" fmla="*/ 1311275 h 6372225"/>
              <a:gd name="connsiteX110" fmla="*/ 2790825 w 2819400"/>
              <a:gd name="connsiteY110" fmla="*/ 1381125 h 6372225"/>
              <a:gd name="connsiteX111" fmla="*/ 2778125 w 2819400"/>
              <a:gd name="connsiteY111" fmla="*/ 1457325 h 6372225"/>
              <a:gd name="connsiteX112" fmla="*/ 2787650 w 2819400"/>
              <a:gd name="connsiteY112" fmla="*/ 1555750 h 6372225"/>
              <a:gd name="connsiteX113" fmla="*/ 2790825 w 2819400"/>
              <a:gd name="connsiteY113" fmla="*/ 1641475 h 6372225"/>
              <a:gd name="connsiteX114" fmla="*/ 2790825 w 2819400"/>
              <a:gd name="connsiteY114" fmla="*/ 1679575 h 6372225"/>
              <a:gd name="connsiteX115" fmla="*/ 2790825 w 2819400"/>
              <a:gd name="connsiteY115" fmla="*/ 1714500 h 6372225"/>
              <a:gd name="connsiteX116" fmla="*/ 2787650 w 2819400"/>
              <a:gd name="connsiteY116" fmla="*/ 1800225 h 6372225"/>
              <a:gd name="connsiteX117" fmla="*/ 2784475 w 2819400"/>
              <a:gd name="connsiteY117" fmla="*/ 1908175 h 6372225"/>
              <a:gd name="connsiteX118" fmla="*/ 2781300 w 2819400"/>
              <a:gd name="connsiteY118" fmla="*/ 1958975 h 6372225"/>
              <a:gd name="connsiteX119" fmla="*/ 2774950 w 2819400"/>
              <a:gd name="connsiteY119" fmla="*/ 2009775 h 6372225"/>
              <a:gd name="connsiteX120" fmla="*/ 2762250 w 2819400"/>
              <a:gd name="connsiteY120" fmla="*/ 2047875 h 6372225"/>
              <a:gd name="connsiteX121" fmla="*/ 2755900 w 2819400"/>
              <a:gd name="connsiteY121" fmla="*/ 2063750 h 6372225"/>
              <a:gd name="connsiteX122" fmla="*/ 2746375 w 2819400"/>
              <a:gd name="connsiteY122" fmla="*/ 2076450 h 6372225"/>
              <a:gd name="connsiteX123" fmla="*/ 2670175 w 2819400"/>
              <a:gd name="connsiteY123" fmla="*/ 2159000 h 6372225"/>
              <a:gd name="connsiteX124" fmla="*/ 2628900 w 2819400"/>
              <a:gd name="connsiteY124" fmla="*/ 2200275 h 6372225"/>
              <a:gd name="connsiteX125" fmla="*/ 2597150 w 2819400"/>
              <a:gd name="connsiteY125" fmla="*/ 2228850 h 6372225"/>
              <a:gd name="connsiteX126" fmla="*/ 2571750 w 2819400"/>
              <a:gd name="connsiteY126" fmla="*/ 2247900 h 6372225"/>
              <a:gd name="connsiteX127" fmla="*/ 2555875 w 2819400"/>
              <a:gd name="connsiteY127" fmla="*/ 2251075 h 6372225"/>
              <a:gd name="connsiteX128" fmla="*/ 2536825 w 2819400"/>
              <a:gd name="connsiteY128" fmla="*/ 2254250 h 6372225"/>
              <a:gd name="connsiteX129" fmla="*/ 2514600 w 2819400"/>
              <a:gd name="connsiteY129" fmla="*/ 2257425 h 6372225"/>
              <a:gd name="connsiteX130" fmla="*/ 2492375 w 2819400"/>
              <a:gd name="connsiteY130" fmla="*/ 2257425 h 6372225"/>
              <a:gd name="connsiteX131" fmla="*/ 2479675 w 2819400"/>
              <a:gd name="connsiteY131" fmla="*/ 2254250 h 6372225"/>
              <a:gd name="connsiteX132" fmla="*/ 2476500 w 2819400"/>
              <a:gd name="connsiteY132" fmla="*/ 2251075 h 6372225"/>
              <a:gd name="connsiteX133" fmla="*/ 2476500 w 2819400"/>
              <a:gd name="connsiteY133" fmla="*/ 2247900 h 6372225"/>
              <a:gd name="connsiteX134" fmla="*/ 2479675 w 2819400"/>
              <a:gd name="connsiteY134" fmla="*/ 2241550 h 6372225"/>
              <a:gd name="connsiteX135" fmla="*/ 2489200 w 2819400"/>
              <a:gd name="connsiteY135" fmla="*/ 2232025 h 6372225"/>
              <a:gd name="connsiteX136" fmla="*/ 2520950 w 2819400"/>
              <a:gd name="connsiteY136" fmla="*/ 2212975 h 6372225"/>
              <a:gd name="connsiteX137" fmla="*/ 2498725 w 2819400"/>
              <a:gd name="connsiteY137" fmla="*/ 2203450 h 6372225"/>
              <a:gd name="connsiteX138" fmla="*/ 2479675 w 2819400"/>
              <a:gd name="connsiteY138" fmla="*/ 2193925 h 6372225"/>
              <a:gd name="connsiteX139" fmla="*/ 2457450 w 2819400"/>
              <a:gd name="connsiteY139" fmla="*/ 2181225 h 6372225"/>
              <a:gd name="connsiteX140" fmla="*/ 2444750 w 2819400"/>
              <a:gd name="connsiteY140" fmla="*/ 2168525 h 6372225"/>
              <a:gd name="connsiteX141" fmla="*/ 2441575 w 2819400"/>
              <a:gd name="connsiteY141" fmla="*/ 2165350 h 6372225"/>
              <a:gd name="connsiteX142" fmla="*/ 2441575 w 2819400"/>
              <a:gd name="connsiteY142" fmla="*/ 2159000 h 6372225"/>
              <a:gd name="connsiteX143" fmla="*/ 2444750 w 2819400"/>
              <a:gd name="connsiteY143" fmla="*/ 2155825 h 6372225"/>
              <a:gd name="connsiteX144" fmla="*/ 2454275 w 2819400"/>
              <a:gd name="connsiteY144" fmla="*/ 2152650 h 6372225"/>
              <a:gd name="connsiteX145" fmla="*/ 2489200 w 2819400"/>
              <a:gd name="connsiteY145" fmla="*/ 2149475 h 6372225"/>
              <a:gd name="connsiteX146" fmla="*/ 2543175 w 2819400"/>
              <a:gd name="connsiteY146" fmla="*/ 2149475 h 6372225"/>
              <a:gd name="connsiteX147" fmla="*/ 2527300 w 2819400"/>
              <a:gd name="connsiteY147" fmla="*/ 2139950 h 6372225"/>
              <a:gd name="connsiteX148" fmla="*/ 2492375 w 2819400"/>
              <a:gd name="connsiteY148" fmla="*/ 2117725 h 6372225"/>
              <a:gd name="connsiteX149" fmla="*/ 2479675 w 2819400"/>
              <a:gd name="connsiteY149" fmla="*/ 2108200 h 6372225"/>
              <a:gd name="connsiteX150" fmla="*/ 2473325 w 2819400"/>
              <a:gd name="connsiteY150" fmla="*/ 2098675 h 6372225"/>
              <a:gd name="connsiteX151" fmla="*/ 2476500 w 2819400"/>
              <a:gd name="connsiteY151" fmla="*/ 2095500 h 6372225"/>
              <a:gd name="connsiteX152" fmla="*/ 2479675 w 2819400"/>
              <a:gd name="connsiteY152" fmla="*/ 2092325 h 6372225"/>
              <a:gd name="connsiteX153" fmla="*/ 2498725 w 2819400"/>
              <a:gd name="connsiteY153" fmla="*/ 2089150 h 6372225"/>
              <a:gd name="connsiteX154" fmla="*/ 2511425 w 2819400"/>
              <a:gd name="connsiteY154" fmla="*/ 2092325 h 6372225"/>
              <a:gd name="connsiteX155" fmla="*/ 2543175 w 2819400"/>
              <a:gd name="connsiteY155" fmla="*/ 2098675 h 6372225"/>
              <a:gd name="connsiteX156" fmla="*/ 2559050 w 2819400"/>
              <a:gd name="connsiteY156" fmla="*/ 2101850 h 6372225"/>
              <a:gd name="connsiteX157" fmla="*/ 2578100 w 2819400"/>
              <a:gd name="connsiteY157" fmla="*/ 2101850 h 6372225"/>
              <a:gd name="connsiteX158" fmla="*/ 2593975 w 2819400"/>
              <a:gd name="connsiteY158" fmla="*/ 2101850 h 6372225"/>
              <a:gd name="connsiteX159" fmla="*/ 2603500 w 2819400"/>
              <a:gd name="connsiteY159" fmla="*/ 2095500 h 6372225"/>
              <a:gd name="connsiteX160" fmla="*/ 2600325 w 2819400"/>
              <a:gd name="connsiteY160" fmla="*/ 2085975 h 6372225"/>
              <a:gd name="connsiteX161" fmla="*/ 2587625 w 2819400"/>
              <a:gd name="connsiteY161" fmla="*/ 2063750 h 6372225"/>
              <a:gd name="connsiteX162" fmla="*/ 2578100 w 2819400"/>
              <a:gd name="connsiteY162" fmla="*/ 2054225 h 6372225"/>
              <a:gd name="connsiteX163" fmla="*/ 2568575 w 2819400"/>
              <a:gd name="connsiteY163" fmla="*/ 2044700 h 6372225"/>
              <a:gd name="connsiteX164" fmla="*/ 2555875 w 2819400"/>
              <a:gd name="connsiteY164" fmla="*/ 2038350 h 6372225"/>
              <a:gd name="connsiteX165" fmla="*/ 2543175 w 2819400"/>
              <a:gd name="connsiteY165" fmla="*/ 2035175 h 6372225"/>
              <a:gd name="connsiteX166" fmla="*/ 2540000 w 2819400"/>
              <a:gd name="connsiteY166" fmla="*/ 2028825 h 6372225"/>
              <a:gd name="connsiteX167" fmla="*/ 2536825 w 2819400"/>
              <a:gd name="connsiteY167" fmla="*/ 2019300 h 6372225"/>
              <a:gd name="connsiteX168" fmla="*/ 2536825 w 2819400"/>
              <a:gd name="connsiteY168" fmla="*/ 2012950 h 6372225"/>
              <a:gd name="connsiteX169" fmla="*/ 2540000 w 2819400"/>
              <a:gd name="connsiteY169" fmla="*/ 2006600 h 6372225"/>
              <a:gd name="connsiteX170" fmla="*/ 2549525 w 2819400"/>
              <a:gd name="connsiteY170" fmla="*/ 2003425 h 6372225"/>
              <a:gd name="connsiteX171" fmla="*/ 2571750 w 2819400"/>
              <a:gd name="connsiteY171" fmla="*/ 2006600 h 6372225"/>
              <a:gd name="connsiteX172" fmla="*/ 2600325 w 2819400"/>
              <a:gd name="connsiteY172" fmla="*/ 2016125 h 6372225"/>
              <a:gd name="connsiteX173" fmla="*/ 2603500 w 2819400"/>
              <a:gd name="connsiteY173" fmla="*/ 2003425 h 6372225"/>
              <a:gd name="connsiteX174" fmla="*/ 2603500 w 2819400"/>
              <a:gd name="connsiteY174" fmla="*/ 1987550 h 6372225"/>
              <a:gd name="connsiteX175" fmla="*/ 2600325 w 2819400"/>
              <a:gd name="connsiteY175" fmla="*/ 1971675 h 6372225"/>
              <a:gd name="connsiteX176" fmla="*/ 2590800 w 2819400"/>
              <a:gd name="connsiteY176" fmla="*/ 1955800 h 6372225"/>
              <a:gd name="connsiteX177" fmla="*/ 2584450 w 2819400"/>
              <a:gd name="connsiteY177" fmla="*/ 1946275 h 6372225"/>
              <a:gd name="connsiteX178" fmla="*/ 2578100 w 2819400"/>
              <a:gd name="connsiteY178" fmla="*/ 1939925 h 6372225"/>
              <a:gd name="connsiteX179" fmla="*/ 2565400 w 2819400"/>
              <a:gd name="connsiteY179" fmla="*/ 1936750 h 6372225"/>
              <a:gd name="connsiteX180" fmla="*/ 2552700 w 2819400"/>
              <a:gd name="connsiteY180" fmla="*/ 1933575 h 6372225"/>
              <a:gd name="connsiteX181" fmla="*/ 2536825 w 2819400"/>
              <a:gd name="connsiteY181" fmla="*/ 1930400 h 6372225"/>
              <a:gd name="connsiteX182" fmla="*/ 2517775 w 2819400"/>
              <a:gd name="connsiteY182" fmla="*/ 1930400 h 6372225"/>
              <a:gd name="connsiteX183" fmla="*/ 2508250 w 2819400"/>
              <a:gd name="connsiteY183" fmla="*/ 1930400 h 6372225"/>
              <a:gd name="connsiteX184" fmla="*/ 2486025 w 2819400"/>
              <a:gd name="connsiteY184" fmla="*/ 1936750 h 6372225"/>
              <a:gd name="connsiteX185" fmla="*/ 2473325 w 2819400"/>
              <a:gd name="connsiteY185" fmla="*/ 1943100 h 6372225"/>
              <a:gd name="connsiteX186" fmla="*/ 2460625 w 2819400"/>
              <a:gd name="connsiteY186" fmla="*/ 1949450 h 6372225"/>
              <a:gd name="connsiteX187" fmla="*/ 2447925 w 2819400"/>
              <a:gd name="connsiteY187" fmla="*/ 1955800 h 6372225"/>
              <a:gd name="connsiteX188" fmla="*/ 2438400 w 2819400"/>
              <a:gd name="connsiteY188" fmla="*/ 1968500 h 6372225"/>
              <a:gd name="connsiteX189" fmla="*/ 2416175 w 2819400"/>
              <a:gd name="connsiteY189" fmla="*/ 1984375 h 6372225"/>
              <a:gd name="connsiteX190" fmla="*/ 2390775 w 2819400"/>
              <a:gd name="connsiteY190" fmla="*/ 2000250 h 6372225"/>
              <a:gd name="connsiteX191" fmla="*/ 2365375 w 2819400"/>
              <a:gd name="connsiteY191" fmla="*/ 2016125 h 6372225"/>
              <a:gd name="connsiteX192" fmla="*/ 2339975 w 2819400"/>
              <a:gd name="connsiteY192" fmla="*/ 2022475 h 6372225"/>
              <a:gd name="connsiteX193" fmla="*/ 2327275 w 2819400"/>
              <a:gd name="connsiteY193" fmla="*/ 2022475 h 6372225"/>
              <a:gd name="connsiteX194" fmla="*/ 2320925 w 2819400"/>
              <a:gd name="connsiteY194" fmla="*/ 2019300 h 6372225"/>
              <a:gd name="connsiteX195" fmla="*/ 2314575 w 2819400"/>
              <a:gd name="connsiteY195" fmla="*/ 2016125 h 6372225"/>
              <a:gd name="connsiteX196" fmla="*/ 2311400 w 2819400"/>
              <a:gd name="connsiteY196" fmla="*/ 2003425 h 6372225"/>
              <a:gd name="connsiteX197" fmla="*/ 2311400 w 2819400"/>
              <a:gd name="connsiteY197" fmla="*/ 1987550 h 6372225"/>
              <a:gd name="connsiteX198" fmla="*/ 2314575 w 2819400"/>
              <a:gd name="connsiteY198" fmla="*/ 1968500 h 6372225"/>
              <a:gd name="connsiteX199" fmla="*/ 2339975 w 2819400"/>
              <a:gd name="connsiteY199" fmla="*/ 1949450 h 6372225"/>
              <a:gd name="connsiteX200" fmla="*/ 2365375 w 2819400"/>
              <a:gd name="connsiteY200" fmla="*/ 1933575 h 6372225"/>
              <a:gd name="connsiteX201" fmla="*/ 2390775 w 2819400"/>
              <a:gd name="connsiteY201" fmla="*/ 1920875 h 6372225"/>
              <a:gd name="connsiteX202" fmla="*/ 2403475 w 2819400"/>
              <a:gd name="connsiteY202" fmla="*/ 1911350 h 6372225"/>
              <a:gd name="connsiteX203" fmla="*/ 2413000 w 2819400"/>
              <a:gd name="connsiteY203" fmla="*/ 1905000 h 6372225"/>
              <a:gd name="connsiteX204" fmla="*/ 2432050 w 2819400"/>
              <a:gd name="connsiteY204" fmla="*/ 1882775 h 6372225"/>
              <a:gd name="connsiteX205" fmla="*/ 2447925 w 2819400"/>
              <a:gd name="connsiteY205" fmla="*/ 1860550 h 6372225"/>
              <a:gd name="connsiteX206" fmla="*/ 2460625 w 2819400"/>
              <a:gd name="connsiteY206" fmla="*/ 1835150 h 6372225"/>
              <a:gd name="connsiteX207" fmla="*/ 2498725 w 2819400"/>
              <a:gd name="connsiteY207" fmla="*/ 1768475 h 6372225"/>
              <a:gd name="connsiteX208" fmla="*/ 2524125 w 2819400"/>
              <a:gd name="connsiteY208" fmla="*/ 1730375 h 6372225"/>
              <a:gd name="connsiteX209" fmla="*/ 2536825 w 2819400"/>
              <a:gd name="connsiteY209" fmla="*/ 1714500 h 6372225"/>
              <a:gd name="connsiteX210" fmla="*/ 2552700 w 2819400"/>
              <a:gd name="connsiteY210" fmla="*/ 1701800 h 6372225"/>
              <a:gd name="connsiteX211" fmla="*/ 2565400 w 2819400"/>
              <a:gd name="connsiteY211" fmla="*/ 1689100 h 6372225"/>
              <a:gd name="connsiteX212" fmla="*/ 2574925 w 2819400"/>
              <a:gd name="connsiteY212" fmla="*/ 1676400 h 6372225"/>
              <a:gd name="connsiteX213" fmla="*/ 2584450 w 2819400"/>
              <a:gd name="connsiteY213" fmla="*/ 1660525 h 6372225"/>
              <a:gd name="connsiteX214" fmla="*/ 2587625 w 2819400"/>
              <a:gd name="connsiteY214" fmla="*/ 1647825 h 6372225"/>
              <a:gd name="connsiteX215" fmla="*/ 2590800 w 2819400"/>
              <a:gd name="connsiteY215" fmla="*/ 1631950 h 6372225"/>
              <a:gd name="connsiteX216" fmla="*/ 2590800 w 2819400"/>
              <a:gd name="connsiteY216" fmla="*/ 1612900 h 6372225"/>
              <a:gd name="connsiteX217" fmla="*/ 2584450 w 2819400"/>
              <a:gd name="connsiteY217" fmla="*/ 1581150 h 6372225"/>
              <a:gd name="connsiteX218" fmla="*/ 2565400 w 2819400"/>
              <a:gd name="connsiteY218" fmla="*/ 1495425 h 6372225"/>
              <a:gd name="connsiteX219" fmla="*/ 2527300 w 2819400"/>
              <a:gd name="connsiteY219" fmla="*/ 1346200 h 6372225"/>
              <a:gd name="connsiteX220" fmla="*/ 2489200 w 2819400"/>
              <a:gd name="connsiteY220" fmla="*/ 1200150 h 6372225"/>
              <a:gd name="connsiteX221" fmla="*/ 2473325 w 2819400"/>
              <a:gd name="connsiteY221" fmla="*/ 1146175 h 6372225"/>
              <a:gd name="connsiteX222" fmla="*/ 2470150 w 2819400"/>
              <a:gd name="connsiteY222" fmla="*/ 1117600 h 6372225"/>
              <a:gd name="connsiteX223" fmla="*/ 2311400 w 2819400"/>
              <a:gd name="connsiteY223" fmla="*/ 1276350 h 6372225"/>
              <a:gd name="connsiteX224" fmla="*/ 2301875 w 2819400"/>
              <a:gd name="connsiteY224" fmla="*/ 1292225 h 6372225"/>
              <a:gd name="connsiteX225" fmla="*/ 2286000 w 2819400"/>
              <a:gd name="connsiteY225" fmla="*/ 1330325 h 6372225"/>
              <a:gd name="connsiteX226" fmla="*/ 2241550 w 2819400"/>
              <a:gd name="connsiteY226" fmla="*/ 1447800 h 6372225"/>
              <a:gd name="connsiteX227" fmla="*/ 2216150 w 2819400"/>
              <a:gd name="connsiteY227" fmla="*/ 1511300 h 6372225"/>
              <a:gd name="connsiteX228" fmla="*/ 2190750 w 2819400"/>
              <a:gd name="connsiteY228" fmla="*/ 1568450 h 6372225"/>
              <a:gd name="connsiteX229" fmla="*/ 2168525 w 2819400"/>
              <a:gd name="connsiteY229" fmla="*/ 1612900 h 6372225"/>
              <a:gd name="connsiteX230" fmla="*/ 2159000 w 2819400"/>
              <a:gd name="connsiteY230" fmla="*/ 1628775 h 6372225"/>
              <a:gd name="connsiteX231" fmla="*/ 2149475 w 2819400"/>
              <a:gd name="connsiteY231" fmla="*/ 1638300 h 6372225"/>
              <a:gd name="connsiteX232" fmla="*/ 2124075 w 2819400"/>
              <a:gd name="connsiteY232" fmla="*/ 1730375 h 6372225"/>
              <a:gd name="connsiteX233" fmla="*/ 2105025 w 2819400"/>
              <a:gd name="connsiteY233" fmla="*/ 1800225 h 6372225"/>
              <a:gd name="connsiteX234" fmla="*/ 2101850 w 2819400"/>
              <a:gd name="connsiteY234" fmla="*/ 1825625 h 6372225"/>
              <a:gd name="connsiteX235" fmla="*/ 2098675 w 2819400"/>
              <a:gd name="connsiteY235" fmla="*/ 1841500 h 6372225"/>
              <a:gd name="connsiteX236" fmla="*/ 2114550 w 2819400"/>
              <a:gd name="connsiteY236" fmla="*/ 1943100 h 6372225"/>
              <a:gd name="connsiteX237" fmla="*/ 2124075 w 2819400"/>
              <a:gd name="connsiteY237" fmla="*/ 2009775 h 6372225"/>
              <a:gd name="connsiteX238" fmla="*/ 2124075 w 2819400"/>
              <a:gd name="connsiteY238" fmla="*/ 2035175 h 6372225"/>
              <a:gd name="connsiteX239" fmla="*/ 2124075 w 2819400"/>
              <a:gd name="connsiteY239" fmla="*/ 2051050 h 6372225"/>
              <a:gd name="connsiteX240" fmla="*/ 2124075 w 2819400"/>
              <a:gd name="connsiteY240" fmla="*/ 2057400 h 6372225"/>
              <a:gd name="connsiteX241" fmla="*/ 2127250 w 2819400"/>
              <a:gd name="connsiteY241" fmla="*/ 2066925 h 6372225"/>
              <a:gd name="connsiteX242" fmla="*/ 2139950 w 2819400"/>
              <a:gd name="connsiteY242" fmla="*/ 2095500 h 6372225"/>
              <a:gd name="connsiteX243" fmla="*/ 2181225 w 2819400"/>
              <a:gd name="connsiteY243" fmla="*/ 2171700 h 6372225"/>
              <a:gd name="connsiteX244" fmla="*/ 2200275 w 2819400"/>
              <a:gd name="connsiteY244" fmla="*/ 2219325 h 6372225"/>
              <a:gd name="connsiteX245" fmla="*/ 2219325 w 2819400"/>
              <a:gd name="connsiteY245" fmla="*/ 2266950 h 6372225"/>
              <a:gd name="connsiteX246" fmla="*/ 2222500 w 2819400"/>
              <a:gd name="connsiteY246" fmla="*/ 2295525 h 6372225"/>
              <a:gd name="connsiteX247" fmla="*/ 2225675 w 2819400"/>
              <a:gd name="connsiteY247" fmla="*/ 2320925 h 6372225"/>
              <a:gd name="connsiteX248" fmla="*/ 2228850 w 2819400"/>
              <a:gd name="connsiteY248" fmla="*/ 2346325 h 6372225"/>
              <a:gd name="connsiteX249" fmla="*/ 2225675 w 2819400"/>
              <a:gd name="connsiteY249" fmla="*/ 2371725 h 6372225"/>
              <a:gd name="connsiteX250" fmla="*/ 2228850 w 2819400"/>
              <a:gd name="connsiteY250" fmla="*/ 2384425 h 6372225"/>
              <a:gd name="connsiteX251" fmla="*/ 2241550 w 2819400"/>
              <a:gd name="connsiteY251" fmla="*/ 2416175 h 6372225"/>
              <a:gd name="connsiteX252" fmla="*/ 2247900 w 2819400"/>
              <a:gd name="connsiteY252" fmla="*/ 2438400 h 6372225"/>
              <a:gd name="connsiteX253" fmla="*/ 2251075 w 2819400"/>
              <a:gd name="connsiteY253" fmla="*/ 2460625 h 6372225"/>
              <a:gd name="connsiteX254" fmla="*/ 2251075 w 2819400"/>
              <a:gd name="connsiteY254" fmla="*/ 2486025 h 6372225"/>
              <a:gd name="connsiteX255" fmla="*/ 2247900 w 2819400"/>
              <a:gd name="connsiteY255" fmla="*/ 2511425 h 6372225"/>
              <a:gd name="connsiteX256" fmla="*/ 2241550 w 2819400"/>
              <a:gd name="connsiteY256" fmla="*/ 2533650 h 6372225"/>
              <a:gd name="connsiteX257" fmla="*/ 2241550 w 2819400"/>
              <a:gd name="connsiteY257" fmla="*/ 2549525 h 6372225"/>
              <a:gd name="connsiteX258" fmla="*/ 2244725 w 2819400"/>
              <a:gd name="connsiteY258" fmla="*/ 2565400 h 6372225"/>
              <a:gd name="connsiteX259" fmla="*/ 2247900 w 2819400"/>
              <a:gd name="connsiteY259" fmla="*/ 2574925 h 6372225"/>
              <a:gd name="connsiteX260" fmla="*/ 2257425 w 2819400"/>
              <a:gd name="connsiteY260" fmla="*/ 2590800 h 6372225"/>
              <a:gd name="connsiteX261" fmla="*/ 2260600 w 2819400"/>
              <a:gd name="connsiteY261" fmla="*/ 2600325 h 6372225"/>
              <a:gd name="connsiteX262" fmla="*/ 2260600 w 2819400"/>
              <a:gd name="connsiteY262" fmla="*/ 2609850 h 6372225"/>
              <a:gd name="connsiteX263" fmla="*/ 2260600 w 2819400"/>
              <a:gd name="connsiteY263" fmla="*/ 2724150 h 6372225"/>
              <a:gd name="connsiteX264" fmla="*/ 2257425 w 2819400"/>
              <a:gd name="connsiteY264" fmla="*/ 2781300 h 6372225"/>
              <a:gd name="connsiteX265" fmla="*/ 2251075 w 2819400"/>
              <a:gd name="connsiteY265" fmla="*/ 2813050 h 6372225"/>
              <a:gd name="connsiteX266" fmla="*/ 2247900 w 2819400"/>
              <a:gd name="connsiteY266" fmla="*/ 2838450 h 6372225"/>
              <a:gd name="connsiteX267" fmla="*/ 2244725 w 2819400"/>
              <a:gd name="connsiteY267" fmla="*/ 2847975 h 6372225"/>
              <a:gd name="connsiteX268" fmla="*/ 2244725 w 2819400"/>
              <a:gd name="connsiteY268" fmla="*/ 2863850 h 6372225"/>
              <a:gd name="connsiteX269" fmla="*/ 2251075 w 2819400"/>
              <a:gd name="connsiteY269" fmla="*/ 2892425 h 6372225"/>
              <a:gd name="connsiteX270" fmla="*/ 2251075 w 2819400"/>
              <a:gd name="connsiteY270" fmla="*/ 2908300 h 6372225"/>
              <a:gd name="connsiteX271" fmla="*/ 2251075 w 2819400"/>
              <a:gd name="connsiteY271" fmla="*/ 2921000 h 6372225"/>
              <a:gd name="connsiteX272" fmla="*/ 2247900 w 2819400"/>
              <a:gd name="connsiteY272" fmla="*/ 2936875 h 6372225"/>
              <a:gd name="connsiteX273" fmla="*/ 2238375 w 2819400"/>
              <a:gd name="connsiteY273" fmla="*/ 2946400 h 6372225"/>
              <a:gd name="connsiteX274" fmla="*/ 2228850 w 2819400"/>
              <a:gd name="connsiteY274" fmla="*/ 2955925 h 6372225"/>
              <a:gd name="connsiteX275" fmla="*/ 2222500 w 2819400"/>
              <a:gd name="connsiteY275" fmla="*/ 2962275 h 6372225"/>
              <a:gd name="connsiteX276" fmla="*/ 2209800 w 2819400"/>
              <a:gd name="connsiteY276" fmla="*/ 2962275 h 6372225"/>
              <a:gd name="connsiteX277" fmla="*/ 2206625 w 2819400"/>
              <a:gd name="connsiteY277" fmla="*/ 2962275 h 6372225"/>
              <a:gd name="connsiteX278" fmla="*/ 2206625 w 2819400"/>
              <a:gd name="connsiteY278" fmla="*/ 2965450 h 6372225"/>
              <a:gd name="connsiteX279" fmla="*/ 2212975 w 2819400"/>
              <a:gd name="connsiteY279" fmla="*/ 2978150 h 6372225"/>
              <a:gd name="connsiteX280" fmla="*/ 2222500 w 2819400"/>
              <a:gd name="connsiteY280" fmla="*/ 2997200 h 6372225"/>
              <a:gd name="connsiteX281" fmla="*/ 2228850 w 2819400"/>
              <a:gd name="connsiteY281" fmla="*/ 3013075 h 6372225"/>
              <a:gd name="connsiteX282" fmla="*/ 2225675 w 2819400"/>
              <a:gd name="connsiteY282" fmla="*/ 3025775 h 6372225"/>
              <a:gd name="connsiteX283" fmla="*/ 2219325 w 2819400"/>
              <a:gd name="connsiteY283" fmla="*/ 3035300 h 6372225"/>
              <a:gd name="connsiteX284" fmla="*/ 2216150 w 2819400"/>
              <a:gd name="connsiteY284" fmla="*/ 3054350 h 6372225"/>
              <a:gd name="connsiteX285" fmla="*/ 2206625 w 2819400"/>
              <a:gd name="connsiteY285" fmla="*/ 3105150 h 6372225"/>
              <a:gd name="connsiteX286" fmla="*/ 2193925 w 2819400"/>
              <a:gd name="connsiteY286" fmla="*/ 3181350 h 6372225"/>
              <a:gd name="connsiteX287" fmla="*/ 2178050 w 2819400"/>
              <a:gd name="connsiteY287" fmla="*/ 3273425 h 6372225"/>
              <a:gd name="connsiteX288" fmla="*/ 2152650 w 2819400"/>
              <a:gd name="connsiteY288" fmla="*/ 3378200 h 6372225"/>
              <a:gd name="connsiteX289" fmla="*/ 2120900 w 2819400"/>
              <a:gd name="connsiteY289" fmla="*/ 3489325 h 6372225"/>
              <a:gd name="connsiteX290" fmla="*/ 2101850 w 2819400"/>
              <a:gd name="connsiteY290" fmla="*/ 3546475 h 6372225"/>
              <a:gd name="connsiteX291" fmla="*/ 2082800 w 2819400"/>
              <a:gd name="connsiteY291" fmla="*/ 3600450 h 6372225"/>
              <a:gd name="connsiteX292" fmla="*/ 2057400 w 2819400"/>
              <a:gd name="connsiteY292" fmla="*/ 3654425 h 6372225"/>
              <a:gd name="connsiteX293" fmla="*/ 2032000 w 2819400"/>
              <a:gd name="connsiteY293" fmla="*/ 3708400 h 6372225"/>
              <a:gd name="connsiteX294" fmla="*/ 1987550 w 2819400"/>
              <a:gd name="connsiteY294" fmla="*/ 3797300 h 6372225"/>
              <a:gd name="connsiteX295" fmla="*/ 1958975 w 2819400"/>
              <a:gd name="connsiteY295" fmla="*/ 3863975 h 6372225"/>
              <a:gd name="connsiteX296" fmla="*/ 1943100 w 2819400"/>
              <a:gd name="connsiteY296" fmla="*/ 3911600 h 6372225"/>
              <a:gd name="connsiteX297" fmla="*/ 1936750 w 2819400"/>
              <a:gd name="connsiteY297" fmla="*/ 3943350 h 6372225"/>
              <a:gd name="connsiteX298" fmla="*/ 1939925 w 2819400"/>
              <a:gd name="connsiteY298" fmla="*/ 3968750 h 6372225"/>
              <a:gd name="connsiteX299" fmla="*/ 1946275 w 2819400"/>
              <a:gd name="connsiteY299" fmla="*/ 3990975 h 6372225"/>
              <a:gd name="connsiteX300" fmla="*/ 1949450 w 2819400"/>
              <a:gd name="connsiteY300" fmla="*/ 4013200 h 6372225"/>
              <a:gd name="connsiteX301" fmla="*/ 1952625 w 2819400"/>
              <a:gd name="connsiteY301" fmla="*/ 4038600 h 6372225"/>
              <a:gd name="connsiteX302" fmla="*/ 1952625 w 2819400"/>
              <a:gd name="connsiteY302" fmla="*/ 4105275 h 6372225"/>
              <a:gd name="connsiteX303" fmla="*/ 1949450 w 2819400"/>
              <a:gd name="connsiteY303" fmla="*/ 4162425 h 6372225"/>
              <a:gd name="connsiteX304" fmla="*/ 1946275 w 2819400"/>
              <a:gd name="connsiteY304" fmla="*/ 4219575 h 6372225"/>
              <a:gd name="connsiteX305" fmla="*/ 1949450 w 2819400"/>
              <a:gd name="connsiteY305" fmla="*/ 4225925 h 6372225"/>
              <a:gd name="connsiteX306" fmla="*/ 1955800 w 2819400"/>
              <a:gd name="connsiteY306" fmla="*/ 4248150 h 6372225"/>
              <a:gd name="connsiteX307" fmla="*/ 1965325 w 2819400"/>
              <a:gd name="connsiteY307" fmla="*/ 4289425 h 6372225"/>
              <a:gd name="connsiteX308" fmla="*/ 1971675 w 2819400"/>
              <a:gd name="connsiteY308" fmla="*/ 4352925 h 6372225"/>
              <a:gd name="connsiteX309" fmla="*/ 1974850 w 2819400"/>
              <a:gd name="connsiteY309" fmla="*/ 4391025 h 6372225"/>
              <a:gd name="connsiteX310" fmla="*/ 1971675 w 2819400"/>
              <a:gd name="connsiteY310" fmla="*/ 4438650 h 6372225"/>
              <a:gd name="connsiteX311" fmla="*/ 1971675 w 2819400"/>
              <a:gd name="connsiteY311" fmla="*/ 4492625 h 6372225"/>
              <a:gd name="connsiteX312" fmla="*/ 1965325 w 2819400"/>
              <a:gd name="connsiteY312" fmla="*/ 4552950 h 6372225"/>
              <a:gd name="connsiteX313" fmla="*/ 1955800 w 2819400"/>
              <a:gd name="connsiteY313" fmla="*/ 4622800 h 6372225"/>
              <a:gd name="connsiteX314" fmla="*/ 1943100 w 2819400"/>
              <a:gd name="connsiteY314" fmla="*/ 4699000 h 6372225"/>
              <a:gd name="connsiteX315" fmla="*/ 1927225 w 2819400"/>
              <a:gd name="connsiteY315" fmla="*/ 4784725 h 6372225"/>
              <a:gd name="connsiteX316" fmla="*/ 1905000 w 2819400"/>
              <a:gd name="connsiteY316" fmla="*/ 4879975 h 6372225"/>
              <a:gd name="connsiteX317" fmla="*/ 1879600 w 2819400"/>
              <a:gd name="connsiteY317" fmla="*/ 4984750 h 6372225"/>
              <a:gd name="connsiteX318" fmla="*/ 1851025 w 2819400"/>
              <a:gd name="connsiteY318" fmla="*/ 5095875 h 6372225"/>
              <a:gd name="connsiteX319" fmla="*/ 1812925 w 2819400"/>
              <a:gd name="connsiteY319" fmla="*/ 5216525 h 6372225"/>
              <a:gd name="connsiteX320" fmla="*/ 1771650 w 2819400"/>
              <a:gd name="connsiteY320" fmla="*/ 5349875 h 6372225"/>
              <a:gd name="connsiteX321" fmla="*/ 1755775 w 2819400"/>
              <a:gd name="connsiteY321" fmla="*/ 5394325 h 6372225"/>
              <a:gd name="connsiteX322" fmla="*/ 1736725 w 2819400"/>
              <a:gd name="connsiteY322" fmla="*/ 5441950 h 6372225"/>
              <a:gd name="connsiteX323" fmla="*/ 1720850 w 2819400"/>
              <a:gd name="connsiteY323" fmla="*/ 5499100 h 6372225"/>
              <a:gd name="connsiteX324" fmla="*/ 1704975 w 2819400"/>
              <a:gd name="connsiteY324" fmla="*/ 5562600 h 6372225"/>
              <a:gd name="connsiteX325" fmla="*/ 1695450 w 2819400"/>
              <a:gd name="connsiteY325" fmla="*/ 5626100 h 6372225"/>
              <a:gd name="connsiteX326" fmla="*/ 1692275 w 2819400"/>
              <a:gd name="connsiteY326" fmla="*/ 5657850 h 6372225"/>
              <a:gd name="connsiteX327" fmla="*/ 1692275 w 2819400"/>
              <a:gd name="connsiteY327" fmla="*/ 5686425 h 6372225"/>
              <a:gd name="connsiteX328" fmla="*/ 1698625 w 2819400"/>
              <a:gd name="connsiteY328" fmla="*/ 5715000 h 6372225"/>
              <a:gd name="connsiteX329" fmla="*/ 1704975 w 2819400"/>
              <a:gd name="connsiteY329" fmla="*/ 5737225 h 6372225"/>
              <a:gd name="connsiteX330" fmla="*/ 1714500 w 2819400"/>
              <a:gd name="connsiteY330" fmla="*/ 5883275 h 6372225"/>
              <a:gd name="connsiteX331" fmla="*/ 1727200 w 2819400"/>
              <a:gd name="connsiteY331" fmla="*/ 6086475 h 6372225"/>
              <a:gd name="connsiteX332" fmla="*/ 1736725 w 2819400"/>
              <a:gd name="connsiteY332" fmla="*/ 6149975 h 6372225"/>
              <a:gd name="connsiteX333" fmla="*/ 1743075 w 2819400"/>
              <a:gd name="connsiteY333" fmla="*/ 6184900 h 6372225"/>
              <a:gd name="connsiteX334" fmla="*/ 1746250 w 2819400"/>
              <a:gd name="connsiteY334" fmla="*/ 6219825 h 6372225"/>
              <a:gd name="connsiteX335" fmla="*/ 1743075 w 2819400"/>
              <a:gd name="connsiteY335" fmla="*/ 6251575 h 6372225"/>
              <a:gd name="connsiteX336" fmla="*/ 1736725 w 2819400"/>
              <a:gd name="connsiteY336" fmla="*/ 6286500 h 6372225"/>
              <a:gd name="connsiteX337" fmla="*/ 1730375 w 2819400"/>
              <a:gd name="connsiteY337" fmla="*/ 6302375 h 6372225"/>
              <a:gd name="connsiteX338" fmla="*/ 1724025 w 2819400"/>
              <a:gd name="connsiteY338" fmla="*/ 6315075 h 6372225"/>
              <a:gd name="connsiteX339" fmla="*/ 1714500 w 2819400"/>
              <a:gd name="connsiteY339" fmla="*/ 6327775 h 6372225"/>
              <a:gd name="connsiteX340" fmla="*/ 1701800 w 2819400"/>
              <a:gd name="connsiteY340" fmla="*/ 6340475 h 6372225"/>
              <a:gd name="connsiteX341" fmla="*/ 1622425 w 2819400"/>
              <a:gd name="connsiteY341" fmla="*/ 6353175 h 6372225"/>
              <a:gd name="connsiteX342" fmla="*/ 1539875 w 2819400"/>
              <a:gd name="connsiteY342" fmla="*/ 6365875 h 6372225"/>
              <a:gd name="connsiteX343" fmla="*/ 1447800 w 2819400"/>
              <a:gd name="connsiteY343" fmla="*/ 6372225 h 6372225"/>
              <a:gd name="connsiteX344" fmla="*/ 1400175 w 2819400"/>
              <a:gd name="connsiteY344" fmla="*/ 6372225 h 6372225"/>
              <a:gd name="connsiteX345" fmla="*/ 1355725 w 2819400"/>
              <a:gd name="connsiteY345" fmla="*/ 6372225 h 6372225"/>
              <a:gd name="connsiteX346" fmla="*/ 1314450 w 2819400"/>
              <a:gd name="connsiteY346" fmla="*/ 6369050 h 6372225"/>
              <a:gd name="connsiteX347" fmla="*/ 1276350 w 2819400"/>
              <a:gd name="connsiteY347" fmla="*/ 6359525 h 6372225"/>
              <a:gd name="connsiteX348" fmla="*/ 1244600 w 2819400"/>
              <a:gd name="connsiteY348" fmla="*/ 6350000 h 6372225"/>
              <a:gd name="connsiteX349" fmla="*/ 1231900 w 2819400"/>
              <a:gd name="connsiteY349" fmla="*/ 6343650 h 6372225"/>
              <a:gd name="connsiteX350" fmla="*/ 1222375 w 2819400"/>
              <a:gd name="connsiteY350" fmla="*/ 6334125 h 6372225"/>
              <a:gd name="connsiteX351" fmla="*/ 1212850 w 2819400"/>
              <a:gd name="connsiteY351" fmla="*/ 6324600 h 6372225"/>
              <a:gd name="connsiteX352" fmla="*/ 1206500 w 2819400"/>
              <a:gd name="connsiteY352" fmla="*/ 6315075 h 6372225"/>
              <a:gd name="connsiteX353" fmla="*/ 1203325 w 2819400"/>
              <a:gd name="connsiteY353" fmla="*/ 6302375 h 6372225"/>
              <a:gd name="connsiteX354" fmla="*/ 1203325 w 2819400"/>
              <a:gd name="connsiteY354" fmla="*/ 6289675 h 6372225"/>
              <a:gd name="connsiteX355" fmla="*/ 1209675 w 2819400"/>
              <a:gd name="connsiteY355" fmla="*/ 6257925 h 6372225"/>
              <a:gd name="connsiteX356" fmla="*/ 1216025 w 2819400"/>
              <a:gd name="connsiteY356" fmla="*/ 6226175 h 6372225"/>
              <a:gd name="connsiteX357" fmla="*/ 1225550 w 2819400"/>
              <a:gd name="connsiteY357" fmla="*/ 6184900 h 6372225"/>
              <a:gd name="connsiteX358" fmla="*/ 1241425 w 2819400"/>
              <a:gd name="connsiteY358" fmla="*/ 6143625 h 6372225"/>
              <a:gd name="connsiteX359" fmla="*/ 1257300 w 2819400"/>
              <a:gd name="connsiteY359" fmla="*/ 6102350 h 6372225"/>
              <a:gd name="connsiteX360" fmla="*/ 1279525 w 2819400"/>
              <a:gd name="connsiteY360" fmla="*/ 6064250 h 6372225"/>
              <a:gd name="connsiteX361" fmla="*/ 1292225 w 2819400"/>
              <a:gd name="connsiteY361" fmla="*/ 6048375 h 6372225"/>
              <a:gd name="connsiteX362" fmla="*/ 1304925 w 2819400"/>
              <a:gd name="connsiteY362" fmla="*/ 6035675 h 6372225"/>
              <a:gd name="connsiteX363" fmla="*/ 1327150 w 2819400"/>
              <a:gd name="connsiteY363" fmla="*/ 5956300 h 6372225"/>
              <a:gd name="connsiteX364" fmla="*/ 1346200 w 2819400"/>
              <a:gd name="connsiteY364" fmla="*/ 5889625 h 6372225"/>
              <a:gd name="connsiteX365" fmla="*/ 1358900 w 2819400"/>
              <a:gd name="connsiteY365" fmla="*/ 5826125 h 6372225"/>
              <a:gd name="connsiteX366" fmla="*/ 1365250 w 2819400"/>
              <a:gd name="connsiteY366" fmla="*/ 5775325 h 6372225"/>
              <a:gd name="connsiteX367" fmla="*/ 1377950 w 2819400"/>
              <a:gd name="connsiteY367" fmla="*/ 5727700 h 6372225"/>
              <a:gd name="connsiteX368" fmla="*/ 1384300 w 2819400"/>
              <a:gd name="connsiteY368" fmla="*/ 5702300 h 6372225"/>
              <a:gd name="connsiteX369" fmla="*/ 1397000 w 2819400"/>
              <a:gd name="connsiteY369" fmla="*/ 5680075 h 6372225"/>
              <a:gd name="connsiteX370" fmla="*/ 1409700 w 2819400"/>
              <a:gd name="connsiteY370" fmla="*/ 5657850 h 6372225"/>
              <a:gd name="connsiteX371" fmla="*/ 1425575 w 2819400"/>
              <a:gd name="connsiteY371" fmla="*/ 5632450 h 6372225"/>
              <a:gd name="connsiteX372" fmla="*/ 1435100 w 2819400"/>
              <a:gd name="connsiteY372" fmla="*/ 5619750 h 6372225"/>
              <a:gd name="connsiteX373" fmla="*/ 1441450 w 2819400"/>
              <a:gd name="connsiteY373" fmla="*/ 5600700 h 6372225"/>
              <a:gd name="connsiteX374" fmla="*/ 1457325 w 2819400"/>
              <a:gd name="connsiteY374" fmla="*/ 5553075 h 6372225"/>
              <a:gd name="connsiteX375" fmla="*/ 1466850 w 2819400"/>
              <a:gd name="connsiteY375" fmla="*/ 5495925 h 6372225"/>
              <a:gd name="connsiteX376" fmla="*/ 1476375 w 2819400"/>
              <a:gd name="connsiteY376" fmla="*/ 5432425 h 6372225"/>
              <a:gd name="connsiteX377" fmla="*/ 1489075 w 2819400"/>
              <a:gd name="connsiteY377" fmla="*/ 5305425 h 6372225"/>
              <a:gd name="connsiteX378" fmla="*/ 1498600 w 2819400"/>
              <a:gd name="connsiteY378" fmla="*/ 5210175 h 6372225"/>
              <a:gd name="connsiteX379" fmla="*/ 1498600 w 2819400"/>
              <a:gd name="connsiteY379" fmla="*/ 5153025 h 6372225"/>
              <a:gd name="connsiteX380" fmla="*/ 1495425 w 2819400"/>
              <a:gd name="connsiteY380" fmla="*/ 5054600 h 6372225"/>
              <a:gd name="connsiteX381" fmla="*/ 1495425 w 2819400"/>
              <a:gd name="connsiteY381" fmla="*/ 4924425 h 6372225"/>
              <a:gd name="connsiteX382" fmla="*/ 1495425 w 2819400"/>
              <a:gd name="connsiteY382" fmla="*/ 4781550 h 6372225"/>
              <a:gd name="connsiteX383" fmla="*/ 1498600 w 2819400"/>
              <a:gd name="connsiteY383" fmla="*/ 4632325 h 6372225"/>
              <a:gd name="connsiteX384" fmla="*/ 1501775 w 2819400"/>
              <a:gd name="connsiteY384" fmla="*/ 4562475 h 6372225"/>
              <a:gd name="connsiteX385" fmla="*/ 1504950 w 2819400"/>
              <a:gd name="connsiteY385" fmla="*/ 4495800 h 6372225"/>
              <a:gd name="connsiteX386" fmla="*/ 1514475 w 2819400"/>
              <a:gd name="connsiteY386" fmla="*/ 4432300 h 6372225"/>
              <a:gd name="connsiteX387" fmla="*/ 1524000 w 2819400"/>
              <a:gd name="connsiteY387" fmla="*/ 4378325 h 6372225"/>
              <a:gd name="connsiteX388" fmla="*/ 1536700 w 2819400"/>
              <a:gd name="connsiteY388" fmla="*/ 4330700 h 6372225"/>
              <a:gd name="connsiteX389" fmla="*/ 1549400 w 2819400"/>
              <a:gd name="connsiteY389" fmla="*/ 4295775 h 6372225"/>
              <a:gd name="connsiteX390" fmla="*/ 1549400 w 2819400"/>
              <a:gd name="connsiteY390" fmla="*/ 4279900 h 6372225"/>
              <a:gd name="connsiteX391" fmla="*/ 1546225 w 2819400"/>
              <a:gd name="connsiteY391" fmla="*/ 4238625 h 6372225"/>
              <a:gd name="connsiteX392" fmla="*/ 1539875 w 2819400"/>
              <a:gd name="connsiteY392" fmla="*/ 4184650 h 6372225"/>
              <a:gd name="connsiteX393" fmla="*/ 1533525 w 2819400"/>
              <a:gd name="connsiteY393" fmla="*/ 4156075 h 6372225"/>
              <a:gd name="connsiteX394" fmla="*/ 1524000 w 2819400"/>
              <a:gd name="connsiteY394" fmla="*/ 4130675 h 6372225"/>
              <a:gd name="connsiteX395" fmla="*/ 1511300 w 2819400"/>
              <a:gd name="connsiteY395" fmla="*/ 4060825 h 6372225"/>
              <a:gd name="connsiteX396" fmla="*/ 1501775 w 2819400"/>
              <a:gd name="connsiteY396" fmla="*/ 3994150 h 6372225"/>
              <a:gd name="connsiteX397" fmla="*/ 1498600 w 2819400"/>
              <a:gd name="connsiteY397" fmla="*/ 3959225 h 6372225"/>
              <a:gd name="connsiteX398" fmla="*/ 1498600 w 2819400"/>
              <a:gd name="connsiteY398" fmla="*/ 3924300 h 6372225"/>
              <a:gd name="connsiteX399" fmla="*/ 1498600 w 2819400"/>
              <a:gd name="connsiteY399" fmla="*/ 3902075 h 6372225"/>
              <a:gd name="connsiteX400" fmla="*/ 1501775 w 2819400"/>
              <a:gd name="connsiteY400" fmla="*/ 3879850 h 6372225"/>
              <a:gd name="connsiteX401" fmla="*/ 1508125 w 2819400"/>
              <a:gd name="connsiteY401" fmla="*/ 3860800 h 6372225"/>
              <a:gd name="connsiteX402" fmla="*/ 1517650 w 2819400"/>
              <a:gd name="connsiteY402" fmla="*/ 3844925 h 6372225"/>
              <a:gd name="connsiteX403" fmla="*/ 1504950 w 2819400"/>
              <a:gd name="connsiteY403" fmla="*/ 3784600 h 6372225"/>
              <a:gd name="connsiteX404" fmla="*/ 1479550 w 2819400"/>
              <a:gd name="connsiteY404" fmla="*/ 3654425 h 6372225"/>
              <a:gd name="connsiteX405" fmla="*/ 1466850 w 2819400"/>
              <a:gd name="connsiteY405" fmla="*/ 3578225 h 6372225"/>
              <a:gd name="connsiteX406" fmla="*/ 1454150 w 2819400"/>
              <a:gd name="connsiteY406" fmla="*/ 3511550 h 6372225"/>
              <a:gd name="connsiteX407" fmla="*/ 1450975 w 2819400"/>
              <a:gd name="connsiteY407" fmla="*/ 3454400 h 6372225"/>
              <a:gd name="connsiteX408" fmla="*/ 1450975 w 2819400"/>
              <a:gd name="connsiteY408" fmla="*/ 3432175 h 6372225"/>
              <a:gd name="connsiteX409" fmla="*/ 1450975 w 2819400"/>
              <a:gd name="connsiteY409" fmla="*/ 3419475 h 6372225"/>
              <a:gd name="connsiteX410" fmla="*/ 1447800 w 2819400"/>
              <a:gd name="connsiteY410" fmla="*/ 3381375 h 6372225"/>
              <a:gd name="connsiteX411" fmla="*/ 1444625 w 2819400"/>
              <a:gd name="connsiteY411" fmla="*/ 3352800 h 6372225"/>
              <a:gd name="connsiteX412" fmla="*/ 1444625 w 2819400"/>
              <a:gd name="connsiteY412" fmla="*/ 3330575 h 6372225"/>
              <a:gd name="connsiteX413" fmla="*/ 1444625 w 2819400"/>
              <a:gd name="connsiteY413" fmla="*/ 3321050 h 6372225"/>
              <a:gd name="connsiteX414" fmla="*/ 1441450 w 2819400"/>
              <a:gd name="connsiteY414" fmla="*/ 3305175 h 6372225"/>
              <a:gd name="connsiteX415" fmla="*/ 1438275 w 2819400"/>
              <a:gd name="connsiteY415" fmla="*/ 3286125 h 6372225"/>
              <a:gd name="connsiteX416" fmla="*/ 1428750 w 2819400"/>
              <a:gd name="connsiteY416" fmla="*/ 3270250 h 6372225"/>
              <a:gd name="connsiteX417" fmla="*/ 1419225 w 2819400"/>
              <a:gd name="connsiteY417" fmla="*/ 3254375 h 6372225"/>
              <a:gd name="connsiteX418" fmla="*/ 1409700 w 2819400"/>
              <a:gd name="connsiteY418" fmla="*/ 3244850 h 6372225"/>
              <a:gd name="connsiteX419" fmla="*/ 1403350 w 2819400"/>
              <a:gd name="connsiteY419" fmla="*/ 3241675 h 6372225"/>
              <a:gd name="connsiteX420" fmla="*/ 1393825 w 2819400"/>
              <a:gd name="connsiteY420" fmla="*/ 3241675 h 6372225"/>
              <a:gd name="connsiteX421" fmla="*/ 1387475 w 2819400"/>
              <a:gd name="connsiteY421" fmla="*/ 3244850 h 6372225"/>
              <a:gd name="connsiteX422" fmla="*/ 1381125 w 2819400"/>
              <a:gd name="connsiteY422" fmla="*/ 3248025 h 6372225"/>
              <a:gd name="connsiteX423" fmla="*/ 1374775 w 2819400"/>
              <a:gd name="connsiteY423" fmla="*/ 3257550 h 6372225"/>
              <a:gd name="connsiteX424" fmla="*/ 1368425 w 2819400"/>
              <a:gd name="connsiteY424" fmla="*/ 3267075 h 6372225"/>
              <a:gd name="connsiteX425" fmla="*/ 1355725 w 2819400"/>
              <a:gd name="connsiteY425" fmla="*/ 3298825 h 6372225"/>
              <a:gd name="connsiteX426" fmla="*/ 1346200 w 2819400"/>
              <a:gd name="connsiteY426" fmla="*/ 3336925 h 6372225"/>
              <a:gd name="connsiteX427" fmla="*/ 1336675 w 2819400"/>
              <a:gd name="connsiteY427" fmla="*/ 3375025 h 6372225"/>
              <a:gd name="connsiteX428" fmla="*/ 1327150 w 2819400"/>
              <a:gd name="connsiteY428" fmla="*/ 3454400 h 6372225"/>
              <a:gd name="connsiteX429" fmla="*/ 1317625 w 2819400"/>
              <a:gd name="connsiteY429" fmla="*/ 3505200 h 6372225"/>
              <a:gd name="connsiteX430" fmla="*/ 1317625 w 2819400"/>
              <a:gd name="connsiteY430" fmla="*/ 3511550 h 6372225"/>
              <a:gd name="connsiteX431" fmla="*/ 1301750 w 2819400"/>
              <a:gd name="connsiteY431" fmla="*/ 3568700 h 6372225"/>
              <a:gd name="connsiteX432" fmla="*/ 1273175 w 2819400"/>
              <a:gd name="connsiteY432" fmla="*/ 3676650 h 6372225"/>
              <a:gd name="connsiteX433" fmla="*/ 1254125 w 2819400"/>
              <a:gd name="connsiteY433" fmla="*/ 3736975 h 6372225"/>
              <a:gd name="connsiteX434" fmla="*/ 1238250 w 2819400"/>
              <a:gd name="connsiteY434" fmla="*/ 3787775 h 6372225"/>
              <a:gd name="connsiteX435" fmla="*/ 1219200 w 2819400"/>
              <a:gd name="connsiteY435" fmla="*/ 3829050 h 6372225"/>
              <a:gd name="connsiteX436" fmla="*/ 1212850 w 2819400"/>
              <a:gd name="connsiteY436" fmla="*/ 3841750 h 6372225"/>
              <a:gd name="connsiteX437" fmla="*/ 1203325 w 2819400"/>
              <a:gd name="connsiteY437" fmla="*/ 3848100 h 6372225"/>
              <a:gd name="connsiteX438" fmla="*/ 1158875 w 2819400"/>
              <a:gd name="connsiteY438" fmla="*/ 3937000 h 6372225"/>
              <a:gd name="connsiteX439" fmla="*/ 1123950 w 2819400"/>
              <a:gd name="connsiteY439" fmla="*/ 4000500 h 6372225"/>
              <a:gd name="connsiteX440" fmla="*/ 1108075 w 2819400"/>
              <a:gd name="connsiteY440" fmla="*/ 4029075 h 6372225"/>
              <a:gd name="connsiteX441" fmla="*/ 1098550 w 2819400"/>
              <a:gd name="connsiteY441" fmla="*/ 4044950 h 6372225"/>
              <a:gd name="connsiteX442" fmla="*/ 1098550 w 2819400"/>
              <a:gd name="connsiteY442" fmla="*/ 4057650 h 6372225"/>
              <a:gd name="connsiteX443" fmla="*/ 1095375 w 2819400"/>
              <a:gd name="connsiteY443" fmla="*/ 4089400 h 6372225"/>
              <a:gd name="connsiteX444" fmla="*/ 1098550 w 2819400"/>
              <a:gd name="connsiteY444" fmla="*/ 4137025 h 6372225"/>
              <a:gd name="connsiteX445" fmla="*/ 1104900 w 2819400"/>
              <a:gd name="connsiteY445" fmla="*/ 4165600 h 6372225"/>
              <a:gd name="connsiteX446" fmla="*/ 1108075 w 2819400"/>
              <a:gd name="connsiteY446" fmla="*/ 4194175 h 6372225"/>
              <a:gd name="connsiteX447" fmla="*/ 1111250 w 2819400"/>
              <a:gd name="connsiteY447" fmla="*/ 4210050 h 6372225"/>
              <a:gd name="connsiteX448" fmla="*/ 1114425 w 2819400"/>
              <a:gd name="connsiteY448" fmla="*/ 4229100 h 6372225"/>
              <a:gd name="connsiteX449" fmla="*/ 1111250 w 2819400"/>
              <a:gd name="connsiteY449" fmla="*/ 4276725 h 6372225"/>
              <a:gd name="connsiteX450" fmla="*/ 1101725 w 2819400"/>
              <a:gd name="connsiteY450" fmla="*/ 4333875 h 6372225"/>
              <a:gd name="connsiteX451" fmla="*/ 1089025 w 2819400"/>
              <a:gd name="connsiteY451" fmla="*/ 4394200 h 6372225"/>
              <a:gd name="connsiteX452" fmla="*/ 1076325 w 2819400"/>
              <a:gd name="connsiteY452" fmla="*/ 4454525 h 6372225"/>
              <a:gd name="connsiteX453" fmla="*/ 1060450 w 2819400"/>
              <a:gd name="connsiteY453" fmla="*/ 4514850 h 6372225"/>
              <a:gd name="connsiteX454" fmla="*/ 1025525 w 2819400"/>
              <a:gd name="connsiteY454" fmla="*/ 4616450 h 6372225"/>
              <a:gd name="connsiteX455" fmla="*/ 1012825 w 2819400"/>
              <a:gd name="connsiteY455" fmla="*/ 4657725 h 6372225"/>
              <a:gd name="connsiteX456" fmla="*/ 1003300 w 2819400"/>
              <a:gd name="connsiteY456" fmla="*/ 4695825 h 6372225"/>
              <a:gd name="connsiteX457" fmla="*/ 996950 w 2819400"/>
              <a:gd name="connsiteY457" fmla="*/ 4730750 h 6372225"/>
              <a:gd name="connsiteX458" fmla="*/ 993775 w 2819400"/>
              <a:gd name="connsiteY458" fmla="*/ 4765675 h 6372225"/>
              <a:gd name="connsiteX459" fmla="*/ 993775 w 2819400"/>
              <a:gd name="connsiteY459" fmla="*/ 4797425 h 6372225"/>
              <a:gd name="connsiteX460" fmla="*/ 996950 w 2819400"/>
              <a:gd name="connsiteY460" fmla="*/ 4832350 h 6372225"/>
              <a:gd name="connsiteX461" fmla="*/ 1003300 w 2819400"/>
              <a:gd name="connsiteY461" fmla="*/ 4864100 h 6372225"/>
              <a:gd name="connsiteX462" fmla="*/ 1012825 w 2819400"/>
              <a:gd name="connsiteY462" fmla="*/ 4895850 h 6372225"/>
              <a:gd name="connsiteX463" fmla="*/ 1060450 w 2819400"/>
              <a:gd name="connsiteY463" fmla="*/ 5064125 h 6372225"/>
              <a:gd name="connsiteX464" fmla="*/ 1085850 w 2819400"/>
              <a:gd name="connsiteY464" fmla="*/ 5153025 h 6372225"/>
              <a:gd name="connsiteX465" fmla="*/ 1092200 w 2819400"/>
              <a:gd name="connsiteY465" fmla="*/ 5187950 h 6372225"/>
              <a:gd name="connsiteX466" fmla="*/ 1098550 w 2819400"/>
              <a:gd name="connsiteY466" fmla="*/ 5219700 h 6372225"/>
              <a:gd name="connsiteX467" fmla="*/ 1098550 w 2819400"/>
              <a:gd name="connsiteY467" fmla="*/ 5241925 h 6372225"/>
              <a:gd name="connsiteX468" fmla="*/ 1095375 w 2819400"/>
              <a:gd name="connsiteY468" fmla="*/ 5264150 h 6372225"/>
              <a:gd name="connsiteX469" fmla="*/ 1085850 w 2819400"/>
              <a:gd name="connsiteY469" fmla="*/ 5283200 h 6372225"/>
              <a:gd name="connsiteX470" fmla="*/ 1076325 w 2819400"/>
              <a:gd name="connsiteY470" fmla="*/ 5302250 h 6372225"/>
              <a:gd name="connsiteX471" fmla="*/ 1066800 w 2819400"/>
              <a:gd name="connsiteY471" fmla="*/ 5324475 h 6372225"/>
              <a:gd name="connsiteX472" fmla="*/ 1060450 w 2819400"/>
              <a:gd name="connsiteY472" fmla="*/ 5349875 h 6372225"/>
              <a:gd name="connsiteX473" fmla="*/ 1054100 w 2819400"/>
              <a:gd name="connsiteY473" fmla="*/ 5378450 h 6372225"/>
              <a:gd name="connsiteX474" fmla="*/ 1047750 w 2819400"/>
              <a:gd name="connsiteY474" fmla="*/ 5413375 h 6372225"/>
              <a:gd name="connsiteX475" fmla="*/ 1050925 w 2819400"/>
              <a:gd name="connsiteY475" fmla="*/ 5489575 h 6372225"/>
              <a:gd name="connsiteX476" fmla="*/ 1050925 w 2819400"/>
              <a:gd name="connsiteY476" fmla="*/ 5521325 h 6372225"/>
              <a:gd name="connsiteX477" fmla="*/ 1050925 w 2819400"/>
              <a:gd name="connsiteY477" fmla="*/ 5549900 h 6372225"/>
              <a:gd name="connsiteX478" fmla="*/ 1044575 w 2819400"/>
              <a:gd name="connsiteY478" fmla="*/ 5578475 h 6372225"/>
              <a:gd name="connsiteX479" fmla="*/ 1035050 w 2819400"/>
              <a:gd name="connsiteY479" fmla="*/ 5603875 h 6372225"/>
              <a:gd name="connsiteX480" fmla="*/ 1019175 w 2819400"/>
              <a:gd name="connsiteY480" fmla="*/ 5626100 h 6372225"/>
              <a:gd name="connsiteX481" fmla="*/ 996950 w 2819400"/>
              <a:gd name="connsiteY481" fmla="*/ 5648325 h 6372225"/>
              <a:gd name="connsiteX482" fmla="*/ 930275 w 2819400"/>
              <a:gd name="connsiteY482" fmla="*/ 5654675 h 6372225"/>
              <a:gd name="connsiteX483" fmla="*/ 863600 w 2819400"/>
              <a:gd name="connsiteY483" fmla="*/ 5657850 h 6372225"/>
              <a:gd name="connsiteX484" fmla="*/ 787400 w 2819400"/>
              <a:gd name="connsiteY484" fmla="*/ 5657850 h 6372225"/>
              <a:gd name="connsiteX485" fmla="*/ 749300 w 2819400"/>
              <a:gd name="connsiteY485" fmla="*/ 5654675 h 6372225"/>
              <a:gd name="connsiteX486" fmla="*/ 714375 w 2819400"/>
              <a:gd name="connsiteY486" fmla="*/ 5648325 h 6372225"/>
              <a:gd name="connsiteX487" fmla="*/ 682625 w 2819400"/>
              <a:gd name="connsiteY487" fmla="*/ 5641975 h 6372225"/>
              <a:gd name="connsiteX488" fmla="*/ 657225 w 2819400"/>
              <a:gd name="connsiteY488" fmla="*/ 5632450 h 6372225"/>
              <a:gd name="connsiteX489" fmla="*/ 635000 w 2819400"/>
              <a:gd name="connsiteY489" fmla="*/ 5616575 h 6372225"/>
              <a:gd name="connsiteX490" fmla="*/ 628650 w 2819400"/>
              <a:gd name="connsiteY490" fmla="*/ 5607050 h 6372225"/>
              <a:gd name="connsiteX491" fmla="*/ 622300 w 2819400"/>
              <a:gd name="connsiteY491" fmla="*/ 5597525 h 6372225"/>
              <a:gd name="connsiteX492" fmla="*/ 619125 w 2819400"/>
              <a:gd name="connsiteY492" fmla="*/ 5588000 h 6372225"/>
              <a:gd name="connsiteX493" fmla="*/ 619125 w 2819400"/>
              <a:gd name="connsiteY493" fmla="*/ 5578475 h 6372225"/>
              <a:gd name="connsiteX494" fmla="*/ 619125 w 2819400"/>
              <a:gd name="connsiteY494" fmla="*/ 5565775 h 6372225"/>
              <a:gd name="connsiteX495" fmla="*/ 622300 w 2819400"/>
              <a:gd name="connsiteY495" fmla="*/ 5549900 h 6372225"/>
              <a:gd name="connsiteX496" fmla="*/ 657225 w 2819400"/>
              <a:gd name="connsiteY496" fmla="*/ 5448300 h 6372225"/>
              <a:gd name="connsiteX497" fmla="*/ 685800 w 2819400"/>
              <a:gd name="connsiteY497" fmla="*/ 5362575 h 6372225"/>
              <a:gd name="connsiteX498" fmla="*/ 714375 w 2819400"/>
              <a:gd name="connsiteY498" fmla="*/ 5292725 h 6372225"/>
              <a:gd name="connsiteX499" fmla="*/ 742950 w 2819400"/>
              <a:gd name="connsiteY499" fmla="*/ 5226050 h 6372225"/>
              <a:gd name="connsiteX500" fmla="*/ 758825 w 2819400"/>
              <a:gd name="connsiteY500" fmla="*/ 5184775 h 6372225"/>
              <a:gd name="connsiteX501" fmla="*/ 771525 w 2819400"/>
              <a:gd name="connsiteY501" fmla="*/ 5137150 h 6372225"/>
              <a:gd name="connsiteX502" fmla="*/ 784225 w 2819400"/>
              <a:gd name="connsiteY502" fmla="*/ 5086350 h 6372225"/>
              <a:gd name="connsiteX503" fmla="*/ 793750 w 2819400"/>
              <a:gd name="connsiteY503" fmla="*/ 5035550 h 6372225"/>
              <a:gd name="connsiteX504" fmla="*/ 796925 w 2819400"/>
              <a:gd name="connsiteY504" fmla="*/ 4987925 h 6372225"/>
              <a:gd name="connsiteX505" fmla="*/ 796925 w 2819400"/>
              <a:gd name="connsiteY505" fmla="*/ 4965700 h 6372225"/>
              <a:gd name="connsiteX506" fmla="*/ 793750 w 2819400"/>
              <a:gd name="connsiteY506" fmla="*/ 4943475 h 6372225"/>
              <a:gd name="connsiteX507" fmla="*/ 768350 w 2819400"/>
              <a:gd name="connsiteY507" fmla="*/ 4838700 h 6372225"/>
              <a:gd name="connsiteX508" fmla="*/ 736600 w 2819400"/>
              <a:gd name="connsiteY508" fmla="*/ 4708525 h 6372225"/>
              <a:gd name="connsiteX509" fmla="*/ 701675 w 2819400"/>
              <a:gd name="connsiteY509" fmla="*/ 4591050 h 6372225"/>
              <a:gd name="connsiteX510" fmla="*/ 676275 w 2819400"/>
              <a:gd name="connsiteY510" fmla="*/ 4508500 h 6372225"/>
              <a:gd name="connsiteX511" fmla="*/ 666750 w 2819400"/>
              <a:gd name="connsiteY511" fmla="*/ 4473575 h 6372225"/>
              <a:gd name="connsiteX512" fmla="*/ 657225 w 2819400"/>
              <a:gd name="connsiteY512" fmla="*/ 4425950 h 6372225"/>
              <a:gd name="connsiteX513" fmla="*/ 647700 w 2819400"/>
              <a:gd name="connsiteY513" fmla="*/ 4371975 h 6372225"/>
              <a:gd name="connsiteX514" fmla="*/ 644525 w 2819400"/>
              <a:gd name="connsiteY514" fmla="*/ 4311650 h 6372225"/>
              <a:gd name="connsiteX515" fmla="*/ 644525 w 2819400"/>
              <a:gd name="connsiteY515" fmla="*/ 4244975 h 6372225"/>
              <a:gd name="connsiteX516" fmla="*/ 647700 w 2819400"/>
              <a:gd name="connsiteY516" fmla="*/ 4210050 h 6372225"/>
              <a:gd name="connsiteX517" fmla="*/ 654050 w 2819400"/>
              <a:gd name="connsiteY517" fmla="*/ 4178300 h 6372225"/>
              <a:gd name="connsiteX518" fmla="*/ 660400 w 2819400"/>
              <a:gd name="connsiteY518" fmla="*/ 4143375 h 6372225"/>
              <a:gd name="connsiteX519" fmla="*/ 669925 w 2819400"/>
              <a:gd name="connsiteY519" fmla="*/ 4111625 h 6372225"/>
              <a:gd name="connsiteX520" fmla="*/ 682625 w 2819400"/>
              <a:gd name="connsiteY520" fmla="*/ 4079875 h 6372225"/>
              <a:gd name="connsiteX521" fmla="*/ 698500 w 2819400"/>
              <a:gd name="connsiteY521" fmla="*/ 4051300 h 6372225"/>
              <a:gd name="connsiteX522" fmla="*/ 701675 w 2819400"/>
              <a:gd name="connsiteY522" fmla="*/ 4016375 h 6372225"/>
              <a:gd name="connsiteX523" fmla="*/ 704850 w 2819400"/>
              <a:gd name="connsiteY523" fmla="*/ 3933825 h 6372225"/>
              <a:gd name="connsiteX524" fmla="*/ 704850 w 2819400"/>
              <a:gd name="connsiteY524" fmla="*/ 3844925 h 6372225"/>
              <a:gd name="connsiteX525" fmla="*/ 701675 w 2819400"/>
              <a:gd name="connsiteY525" fmla="*/ 3810000 h 6372225"/>
              <a:gd name="connsiteX526" fmla="*/ 695325 w 2819400"/>
              <a:gd name="connsiteY526" fmla="*/ 3787775 h 6372225"/>
              <a:gd name="connsiteX527" fmla="*/ 669925 w 2819400"/>
              <a:gd name="connsiteY527" fmla="*/ 3752850 h 6372225"/>
              <a:gd name="connsiteX528" fmla="*/ 647700 w 2819400"/>
              <a:gd name="connsiteY528" fmla="*/ 3714750 h 6372225"/>
              <a:gd name="connsiteX529" fmla="*/ 619125 w 2819400"/>
              <a:gd name="connsiteY529" fmla="*/ 3663950 h 6372225"/>
              <a:gd name="connsiteX530" fmla="*/ 593725 w 2819400"/>
              <a:gd name="connsiteY530" fmla="*/ 3603625 h 6372225"/>
              <a:gd name="connsiteX531" fmla="*/ 584200 w 2819400"/>
              <a:gd name="connsiteY531" fmla="*/ 3568700 h 6372225"/>
              <a:gd name="connsiteX532" fmla="*/ 574675 w 2819400"/>
              <a:gd name="connsiteY532" fmla="*/ 3533775 h 6372225"/>
              <a:gd name="connsiteX533" fmla="*/ 568325 w 2819400"/>
              <a:gd name="connsiteY533" fmla="*/ 3495675 h 6372225"/>
              <a:gd name="connsiteX534" fmla="*/ 565150 w 2819400"/>
              <a:gd name="connsiteY534" fmla="*/ 3457575 h 6372225"/>
              <a:gd name="connsiteX535" fmla="*/ 561975 w 2819400"/>
              <a:gd name="connsiteY535" fmla="*/ 3419475 h 6372225"/>
              <a:gd name="connsiteX536" fmla="*/ 568325 w 2819400"/>
              <a:gd name="connsiteY536" fmla="*/ 3381375 h 6372225"/>
              <a:gd name="connsiteX537" fmla="*/ 574675 w 2819400"/>
              <a:gd name="connsiteY537" fmla="*/ 3298825 h 6372225"/>
              <a:gd name="connsiteX538" fmla="*/ 577850 w 2819400"/>
              <a:gd name="connsiteY538" fmla="*/ 3209925 h 6372225"/>
              <a:gd name="connsiteX539" fmla="*/ 574675 w 2819400"/>
              <a:gd name="connsiteY539" fmla="*/ 3124200 h 6372225"/>
              <a:gd name="connsiteX540" fmla="*/ 574675 w 2819400"/>
              <a:gd name="connsiteY540" fmla="*/ 3038475 h 6372225"/>
              <a:gd name="connsiteX541" fmla="*/ 571500 w 2819400"/>
              <a:gd name="connsiteY541" fmla="*/ 2962275 h 6372225"/>
              <a:gd name="connsiteX542" fmla="*/ 571500 w 2819400"/>
              <a:gd name="connsiteY542" fmla="*/ 2892425 h 6372225"/>
              <a:gd name="connsiteX543" fmla="*/ 574675 w 2819400"/>
              <a:gd name="connsiteY543" fmla="*/ 2841625 h 6372225"/>
              <a:gd name="connsiteX544" fmla="*/ 581025 w 2819400"/>
              <a:gd name="connsiteY544" fmla="*/ 2819400 h 6372225"/>
              <a:gd name="connsiteX545" fmla="*/ 584200 w 2819400"/>
              <a:gd name="connsiteY545" fmla="*/ 2803525 h 6372225"/>
              <a:gd name="connsiteX546" fmla="*/ 584200 w 2819400"/>
              <a:gd name="connsiteY546" fmla="*/ 2787650 h 6372225"/>
              <a:gd name="connsiteX547" fmla="*/ 584200 w 2819400"/>
              <a:gd name="connsiteY547" fmla="*/ 2746375 h 6372225"/>
              <a:gd name="connsiteX548" fmla="*/ 587375 w 2819400"/>
              <a:gd name="connsiteY548" fmla="*/ 2724150 h 6372225"/>
              <a:gd name="connsiteX549" fmla="*/ 590550 w 2819400"/>
              <a:gd name="connsiteY549" fmla="*/ 2705100 h 6372225"/>
              <a:gd name="connsiteX550" fmla="*/ 600075 w 2819400"/>
              <a:gd name="connsiteY550" fmla="*/ 2686050 h 6372225"/>
              <a:gd name="connsiteX551" fmla="*/ 606425 w 2819400"/>
              <a:gd name="connsiteY551" fmla="*/ 2679700 h 6372225"/>
              <a:gd name="connsiteX552" fmla="*/ 612775 w 2819400"/>
              <a:gd name="connsiteY552" fmla="*/ 2676525 h 6372225"/>
              <a:gd name="connsiteX553" fmla="*/ 609600 w 2819400"/>
              <a:gd name="connsiteY553" fmla="*/ 2644775 h 6372225"/>
              <a:gd name="connsiteX554" fmla="*/ 568325 w 2819400"/>
              <a:gd name="connsiteY554" fmla="*/ 2654300 h 6372225"/>
              <a:gd name="connsiteX555" fmla="*/ 473075 w 2819400"/>
              <a:gd name="connsiteY555" fmla="*/ 2673350 h 6372225"/>
              <a:gd name="connsiteX556" fmla="*/ 412750 w 2819400"/>
              <a:gd name="connsiteY556" fmla="*/ 2682875 h 6372225"/>
              <a:gd name="connsiteX557" fmla="*/ 352425 w 2819400"/>
              <a:gd name="connsiteY557" fmla="*/ 2689225 h 6372225"/>
              <a:gd name="connsiteX558" fmla="*/ 292100 w 2819400"/>
              <a:gd name="connsiteY558" fmla="*/ 2689225 h 6372225"/>
              <a:gd name="connsiteX559" fmla="*/ 263525 w 2819400"/>
              <a:gd name="connsiteY559" fmla="*/ 2686050 h 6372225"/>
              <a:gd name="connsiteX560" fmla="*/ 238125 w 2819400"/>
              <a:gd name="connsiteY560" fmla="*/ 2682875 h 6372225"/>
              <a:gd name="connsiteX561" fmla="*/ 231775 w 2819400"/>
              <a:gd name="connsiteY561" fmla="*/ 2682875 h 6372225"/>
              <a:gd name="connsiteX562" fmla="*/ 209550 w 2819400"/>
              <a:gd name="connsiteY562" fmla="*/ 2679700 h 6372225"/>
              <a:gd name="connsiteX563" fmla="*/ 184150 w 2819400"/>
              <a:gd name="connsiteY563" fmla="*/ 2679700 h 6372225"/>
              <a:gd name="connsiteX564" fmla="*/ 171450 w 2819400"/>
              <a:gd name="connsiteY564" fmla="*/ 2682875 h 6372225"/>
              <a:gd name="connsiteX565" fmla="*/ 158750 w 2819400"/>
              <a:gd name="connsiteY565" fmla="*/ 2689225 h 6372225"/>
              <a:gd name="connsiteX566" fmla="*/ 149225 w 2819400"/>
              <a:gd name="connsiteY566" fmla="*/ 2689225 h 6372225"/>
              <a:gd name="connsiteX567" fmla="*/ 139700 w 2819400"/>
              <a:gd name="connsiteY567" fmla="*/ 2686050 h 6372225"/>
              <a:gd name="connsiteX568" fmla="*/ 123825 w 2819400"/>
              <a:gd name="connsiteY568" fmla="*/ 2679700 h 6372225"/>
              <a:gd name="connsiteX569" fmla="*/ 107950 w 2819400"/>
              <a:gd name="connsiteY569" fmla="*/ 2670175 h 6372225"/>
              <a:gd name="connsiteX570" fmla="*/ 85725 w 2819400"/>
              <a:gd name="connsiteY570" fmla="*/ 2651125 h 6372225"/>
              <a:gd name="connsiteX571" fmla="*/ 66675 w 2819400"/>
              <a:gd name="connsiteY571" fmla="*/ 2619375 h 6372225"/>
              <a:gd name="connsiteX572" fmla="*/ 44450 w 2819400"/>
              <a:gd name="connsiteY572" fmla="*/ 2578100 h 6372225"/>
              <a:gd name="connsiteX573" fmla="*/ 9525 w 2819400"/>
              <a:gd name="connsiteY573" fmla="*/ 2505075 h 6372225"/>
              <a:gd name="connsiteX574" fmla="*/ 3175 w 2819400"/>
              <a:gd name="connsiteY574" fmla="*/ 2479675 h 6372225"/>
              <a:gd name="connsiteX575" fmla="*/ 0 w 2819400"/>
              <a:gd name="connsiteY575" fmla="*/ 2457450 h 6372225"/>
              <a:gd name="connsiteX576" fmla="*/ 3175 w 2819400"/>
              <a:gd name="connsiteY576" fmla="*/ 2438400 h 6372225"/>
              <a:gd name="connsiteX577" fmla="*/ 9525 w 2819400"/>
              <a:gd name="connsiteY577" fmla="*/ 2416175 h 6372225"/>
              <a:gd name="connsiteX578" fmla="*/ 34925 w 2819400"/>
              <a:gd name="connsiteY578" fmla="*/ 2355850 h 6372225"/>
              <a:gd name="connsiteX579" fmla="*/ 50800 w 2819400"/>
              <a:gd name="connsiteY579" fmla="*/ 2317750 h 6372225"/>
              <a:gd name="connsiteX580" fmla="*/ 60325 w 2819400"/>
              <a:gd name="connsiteY580" fmla="*/ 2282825 h 6372225"/>
              <a:gd name="connsiteX581" fmla="*/ 66675 w 2819400"/>
              <a:gd name="connsiteY581" fmla="*/ 2251075 h 6372225"/>
              <a:gd name="connsiteX582" fmla="*/ 69850 w 2819400"/>
              <a:gd name="connsiteY582" fmla="*/ 2222500 h 6372225"/>
              <a:gd name="connsiteX583" fmla="*/ 73025 w 2819400"/>
              <a:gd name="connsiteY583" fmla="*/ 2171700 h 6372225"/>
              <a:gd name="connsiteX584" fmla="*/ 73025 w 2819400"/>
              <a:gd name="connsiteY584" fmla="*/ 2133600 h 6372225"/>
              <a:gd name="connsiteX585" fmla="*/ 79375 w 2819400"/>
              <a:gd name="connsiteY585" fmla="*/ 2098675 h 6372225"/>
              <a:gd name="connsiteX586" fmla="*/ 98425 w 2819400"/>
              <a:gd name="connsiteY586" fmla="*/ 2038350 h 6372225"/>
              <a:gd name="connsiteX587" fmla="*/ 123825 w 2819400"/>
              <a:gd name="connsiteY587" fmla="*/ 1955800 h 6372225"/>
              <a:gd name="connsiteX588" fmla="*/ 155575 w 2819400"/>
              <a:gd name="connsiteY588" fmla="*/ 1863725 h 6372225"/>
              <a:gd name="connsiteX589" fmla="*/ 190500 w 2819400"/>
              <a:gd name="connsiteY589" fmla="*/ 1768475 h 6372225"/>
              <a:gd name="connsiteX590" fmla="*/ 225425 w 2819400"/>
              <a:gd name="connsiteY590" fmla="*/ 1685925 h 6372225"/>
              <a:gd name="connsiteX591" fmla="*/ 244475 w 2819400"/>
              <a:gd name="connsiteY591" fmla="*/ 1647825 h 6372225"/>
              <a:gd name="connsiteX592" fmla="*/ 263525 w 2819400"/>
              <a:gd name="connsiteY592" fmla="*/ 1616075 h 6372225"/>
              <a:gd name="connsiteX593" fmla="*/ 279400 w 2819400"/>
              <a:gd name="connsiteY593" fmla="*/ 1593850 h 6372225"/>
              <a:gd name="connsiteX594" fmla="*/ 295275 w 2819400"/>
              <a:gd name="connsiteY594" fmla="*/ 1577975 h 6372225"/>
              <a:gd name="connsiteX595" fmla="*/ 311150 w 2819400"/>
              <a:gd name="connsiteY595" fmla="*/ 1558925 h 6372225"/>
              <a:gd name="connsiteX596" fmla="*/ 323850 w 2819400"/>
              <a:gd name="connsiteY596" fmla="*/ 1536700 h 6372225"/>
              <a:gd name="connsiteX597" fmla="*/ 333375 w 2819400"/>
              <a:gd name="connsiteY597" fmla="*/ 1508125 h 6372225"/>
              <a:gd name="connsiteX598" fmla="*/ 342900 w 2819400"/>
              <a:gd name="connsiteY598" fmla="*/ 1473200 h 6372225"/>
              <a:gd name="connsiteX599" fmla="*/ 358775 w 2819400"/>
              <a:gd name="connsiteY599" fmla="*/ 1393825 h 6372225"/>
              <a:gd name="connsiteX600" fmla="*/ 377825 w 2819400"/>
              <a:gd name="connsiteY600" fmla="*/ 1304925 h 6372225"/>
              <a:gd name="connsiteX601" fmla="*/ 387350 w 2819400"/>
              <a:gd name="connsiteY601" fmla="*/ 1263650 h 6372225"/>
              <a:gd name="connsiteX602" fmla="*/ 400050 w 2819400"/>
              <a:gd name="connsiteY602" fmla="*/ 1219200 h 6372225"/>
              <a:gd name="connsiteX603" fmla="*/ 415925 w 2819400"/>
              <a:gd name="connsiteY603" fmla="*/ 1181100 h 6372225"/>
              <a:gd name="connsiteX604" fmla="*/ 434975 w 2819400"/>
              <a:gd name="connsiteY604" fmla="*/ 1139825 h 6372225"/>
              <a:gd name="connsiteX605" fmla="*/ 457200 w 2819400"/>
              <a:gd name="connsiteY605" fmla="*/ 1104900 h 6372225"/>
              <a:gd name="connsiteX606" fmla="*/ 485775 w 2819400"/>
              <a:gd name="connsiteY606" fmla="*/ 1069975 h 6372225"/>
              <a:gd name="connsiteX607" fmla="*/ 514350 w 2819400"/>
              <a:gd name="connsiteY607" fmla="*/ 1041400 h 6372225"/>
              <a:gd name="connsiteX608" fmla="*/ 533400 w 2819400"/>
              <a:gd name="connsiteY608" fmla="*/ 1028700 h 6372225"/>
              <a:gd name="connsiteX609" fmla="*/ 552450 w 2819400"/>
              <a:gd name="connsiteY609" fmla="*/ 1019175 h 6372225"/>
              <a:gd name="connsiteX610" fmla="*/ 596900 w 2819400"/>
              <a:gd name="connsiteY610" fmla="*/ 977900 h 6372225"/>
              <a:gd name="connsiteX611" fmla="*/ 644525 w 2819400"/>
              <a:gd name="connsiteY611" fmla="*/ 936625 h 6372225"/>
              <a:gd name="connsiteX612" fmla="*/ 704850 w 2819400"/>
              <a:gd name="connsiteY612" fmla="*/ 885825 h 6372225"/>
              <a:gd name="connsiteX613" fmla="*/ 774700 w 2819400"/>
              <a:gd name="connsiteY613" fmla="*/ 838200 h 6372225"/>
              <a:gd name="connsiteX614" fmla="*/ 809625 w 2819400"/>
              <a:gd name="connsiteY614" fmla="*/ 815975 h 6372225"/>
              <a:gd name="connsiteX615" fmla="*/ 844550 w 2819400"/>
              <a:gd name="connsiteY615" fmla="*/ 793750 h 6372225"/>
              <a:gd name="connsiteX616" fmla="*/ 882650 w 2819400"/>
              <a:gd name="connsiteY616" fmla="*/ 774700 h 6372225"/>
              <a:gd name="connsiteX617" fmla="*/ 917575 w 2819400"/>
              <a:gd name="connsiteY617" fmla="*/ 758825 h 6372225"/>
              <a:gd name="connsiteX618" fmla="*/ 949325 w 2819400"/>
              <a:gd name="connsiteY618" fmla="*/ 749300 h 6372225"/>
              <a:gd name="connsiteX619" fmla="*/ 981075 w 2819400"/>
              <a:gd name="connsiteY619" fmla="*/ 742950 h 6372225"/>
              <a:gd name="connsiteX620" fmla="*/ 965200 w 2819400"/>
              <a:gd name="connsiteY620" fmla="*/ 698500 h 6372225"/>
              <a:gd name="connsiteX621" fmla="*/ 949325 w 2819400"/>
              <a:gd name="connsiteY621" fmla="*/ 657225 h 6372225"/>
              <a:gd name="connsiteX622" fmla="*/ 936625 w 2819400"/>
              <a:gd name="connsiteY622" fmla="*/ 612775 h 6372225"/>
              <a:gd name="connsiteX623" fmla="*/ 930275 w 2819400"/>
              <a:gd name="connsiteY623" fmla="*/ 574675 h 6372225"/>
              <a:gd name="connsiteX624" fmla="*/ 930275 w 2819400"/>
              <a:gd name="connsiteY624" fmla="*/ 558800 h 6372225"/>
              <a:gd name="connsiteX625" fmla="*/ 933450 w 2819400"/>
              <a:gd name="connsiteY625" fmla="*/ 549275 h 6372225"/>
              <a:gd name="connsiteX626" fmla="*/ 936625 w 2819400"/>
              <a:gd name="connsiteY626" fmla="*/ 546100 h 6372225"/>
              <a:gd name="connsiteX627" fmla="*/ 939800 w 2819400"/>
              <a:gd name="connsiteY627" fmla="*/ 546100 h 6372225"/>
              <a:gd name="connsiteX628" fmla="*/ 952500 w 2819400"/>
              <a:gd name="connsiteY628" fmla="*/ 549275 h 6372225"/>
              <a:gd name="connsiteX629" fmla="*/ 968375 w 2819400"/>
              <a:gd name="connsiteY629" fmla="*/ 561975 h 6372225"/>
              <a:gd name="connsiteX630" fmla="*/ 987425 w 2819400"/>
              <a:gd name="connsiteY630" fmla="*/ 581025 h 6372225"/>
              <a:gd name="connsiteX631" fmla="*/ 984250 w 2819400"/>
              <a:gd name="connsiteY631" fmla="*/ 555625 h 6372225"/>
              <a:gd name="connsiteX632" fmla="*/ 977900 w 2819400"/>
              <a:gd name="connsiteY632" fmla="*/ 488950 h 6372225"/>
              <a:gd name="connsiteX633" fmla="*/ 974725 w 2819400"/>
              <a:gd name="connsiteY633" fmla="*/ 444500 h 6372225"/>
              <a:gd name="connsiteX634" fmla="*/ 974725 w 2819400"/>
              <a:gd name="connsiteY634" fmla="*/ 396875 h 6372225"/>
              <a:gd name="connsiteX635" fmla="*/ 981075 w 2819400"/>
              <a:gd name="connsiteY635" fmla="*/ 342900 h 6372225"/>
              <a:gd name="connsiteX636" fmla="*/ 990600 w 2819400"/>
              <a:gd name="connsiteY636" fmla="*/ 288925 h 6372225"/>
              <a:gd name="connsiteX637" fmla="*/ 1006475 w 2819400"/>
              <a:gd name="connsiteY637" fmla="*/ 234950 h 6372225"/>
              <a:gd name="connsiteX638" fmla="*/ 1016000 w 2819400"/>
              <a:gd name="connsiteY638" fmla="*/ 209550 h 6372225"/>
              <a:gd name="connsiteX639" fmla="*/ 1028700 w 2819400"/>
              <a:gd name="connsiteY639" fmla="*/ 180975 h 6372225"/>
              <a:gd name="connsiteX640" fmla="*/ 1041400 w 2819400"/>
              <a:gd name="connsiteY640" fmla="*/ 158750 h 6372225"/>
              <a:gd name="connsiteX641" fmla="*/ 1060450 w 2819400"/>
              <a:gd name="connsiteY641" fmla="*/ 133350 h 6372225"/>
              <a:gd name="connsiteX642" fmla="*/ 1079500 w 2819400"/>
              <a:gd name="connsiteY642" fmla="*/ 111125 h 6372225"/>
              <a:gd name="connsiteX643" fmla="*/ 1098550 w 2819400"/>
              <a:gd name="connsiteY643" fmla="*/ 88900 h 6372225"/>
              <a:gd name="connsiteX644" fmla="*/ 1123950 w 2819400"/>
              <a:gd name="connsiteY644" fmla="*/ 69850 h 6372225"/>
              <a:gd name="connsiteX645" fmla="*/ 1152525 w 2819400"/>
              <a:gd name="connsiteY645" fmla="*/ 53975 h 6372225"/>
              <a:gd name="connsiteX646" fmla="*/ 1181100 w 2819400"/>
              <a:gd name="connsiteY646" fmla="*/ 38100 h 6372225"/>
              <a:gd name="connsiteX647" fmla="*/ 1216025 w 2819400"/>
              <a:gd name="connsiteY647" fmla="*/ 25400 h 6372225"/>
              <a:gd name="connsiteX648" fmla="*/ 1250950 w 2819400"/>
              <a:gd name="connsiteY648" fmla="*/ 15875 h 6372225"/>
              <a:gd name="connsiteX649" fmla="*/ 1289050 w 2819400"/>
              <a:gd name="connsiteY649" fmla="*/ 6350 h 6372225"/>
              <a:gd name="connsiteX650" fmla="*/ 1333500 w 2819400"/>
              <a:gd name="connsiteY650" fmla="*/ 3175 h 6372225"/>
              <a:gd name="connsiteX651" fmla="*/ 1381125 w 2819400"/>
              <a:gd name="connsiteY651" fmla="*/ 3175 h 6372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</a:cxnLst>
            <a:rect l="l" t="t" r="r" b="b"/>
            <a:pathLst>
              <a:path w="2819400" h="6372225">
                <a:moveTo>
                  <a:pt x="758825" y="1717675"/>
                </a:moveTo>
                <a:lnTo>
                  <a:pt x="749300" y="1720850"/>
                </a:lnTo>
                <a:lnTo>
                  <a:pt x="742950" y="1724025"/>
                </a:lnTo>
                <a:lnTo>
                  <a:pt x="727075" y="1736725"/>
                </a:lnTo>
                <a:lnTo>
                  <a:pt x="717550" y="1752600"/>
                </a:lnTo>
                <a:lnTo>
                  <a:pt x="711200" y="1768475"/>
                </a:lnTo>
                <a:lnTo>
                  <a:pt x="704850" y="1784350"/>
                </a:lnTo>
                <a:lnTo>
                  <a:pt x="701675" y="1835150"/>
                </a:lnTo>
                <a:lnTo>
                  <a:pt x="695325" y="1885950"/>
                </a:lnTo>
                <a:lnTo>
                  <a:pt x="682625" y="1936750"/>
                </a:lnTo>
                <a:lnTo>
                  <a:pt x="666750" y="1981200"/>
                </a:lnTo>
                <a:lnTo>
                  <a:pt x="638175" y="2041525"/>
                </a:lnTo>
                <a:lnTo>
                  <a:pt x="609600" y="2092325"/>
                </a:lnTo>
                <a:lnTo>
                  <a:pt x="581025" y="2139950"/>
                </a:lnTo>
                <a:lnTo>
                  <a:pt x="549275" y="2178050"/>
                </a:lnTo>
                <a:lnTo>
                  <a:pt x="523875" y="2209800"/>
                </a:lnTo>
                <a:lnTo>
                  <a:pt x="504825" y="2235200"/>
                </a:lnTo>
                <a:lnTo>
                  <a:pt x="482600" y="2254250"/>
                </a:lnTo>
                <a:lnTo>
                  <a:pt x="508000" y="2257425"/>
                </a:lnTo>
                <a:lnTo>
                  <a:pt x="542925" y="2257425"/>
                </a:lnTo>
                <a:lnTo>
                  <a:pt x="581025" y="2254250"/>
                </a:lnTo>
                <a:lnTo>
                  <a:pt x="596900" y="2247900"/>
                </a:lnTo>
                <a:lnTo>
                  <a:pt x="609600" y="2244725"/>
                </a:lnTo>
                <a:lnTo>
                  <a:pt x="622300" y="2235200"/>
                </a:lnTo>
                <a:lnTo>
                  <a:pt x="638175" y="2228850"/>
                </a:lnTo>
                <a:lnTo>
                  <a:pt x="682625" y="2219325"/>
                </a:lnTo>
                <a:lnTo>
                  <a:pt x="736600" y="2209800"/>
                </a:lnTo>
                <a:lnTo>
                  <a:pt x="752475" y="2184400"/>
                </a:lnTo>
                <a:lnTo>
                  <a:pt x="771525" y="2143125"/>
                </a:lnTo>
                <a:lnTo>
                  <a:pt x="790575" y="2098675"/>
                </a:lnTo>
                <a:lnTo>
                  <a:pt x="806450" y="2047875"/>
                </a:lnTo>
                <a:lnTo>
                  <a:pt x="819150" y="2000250"/>
                </a:lnTo>
                <a:lnTo>
                  <a:pt x="835025" y="1917700"/>
                </a:lnTo>
                <a:lnTo>
                  <a:pt x="841375" y="1885950"/>
                </a:lnTo>
                <a:lnTo>
                  <a:pt x="831850" y="1863725"/>
                </a:lnTo>
                <a:lnTo>
                  <a:pt x="822325" y="1841500"/>
                </a:lnTo>
                <a:lnTo>
                  <a:pt x="812800" y="1790700"/>
                </a:lnTo>
                <a:lnTo>
                  <a:pt x="806450" y="1752600"/>
                </a:lnTo>
                <a:lnTo>
                  <a:pt x="803275" y="1733550"/>
                </a:lnTo>
                <a:lnTo>
                  <a:pt x="790575" y="1727200"/>
                </a:lnTo>
                <a:lnTo>
                  <a:pt x="777875" y="1720850"/>
                </a:lnTo>
                <a:lnTo>
                  <a:pt x="768350" y="1717675"/>
                </a:lnTo>
                <a:close/>
                <a:moveTo>
                  <a:pt x="1400175" y="0"/>
                </a:moveTo>
                <a:lnTo>
                  <a:pt x="1450975" y="3175"/>
                </a:lnTo>
                <a:lnTo>
                  <a:pt x="1485900" y="9525"/>
                </a:lnTo>
                <a:lnTo>
                  <a:pt x="1520825" y="19050"/>
                </a:lnTo>
                <a:lnTo>
                  <a:pt x="1562100" y="34925"/>
                </a:lnTo>
                <a:lnTo>
                  <a:pt x="1603375" y="53975"/>
                </a:lnTo>
                <a:lnTo>
                  <a:pt x="1641475" y="79375"/>
                </a:lnTo>
                <a:lnTo>
                  <a:pt x="1660525" y="98425"/>
                </a:lnTo>
                <a:lnTo>
                  <a:pt x="1679575" y="114300"/>
                </a:lnTo>
                <a:lnTo>
                  <a:pt x="1695450" y="136525"/>
                </a:lnTo>
                <a:lnTo>
                  <a:pt x="1711325" y="158750"/>
                </a:lnTo>
                <a:lnTo>
                  <a:pt x="1727200" y="184150"/>
                </a:lnTo>
                <a:lnTo>
                  <a:pt x="1739900" y="212725"/>
                </a:lnTo>
                <a:lnTo>
                  <a:pt x="1752600" y="241300"/>
                </a:lnTo>
                <a:lnTo>
                  <a:pt x="1762125" y="276225"/>
                </a:lnTo>
                <a:lnTo>
                  <a:pt x="1768475" y="311150"/>
                </a:lnTo>
                <a:lnTo>
                  <a:pt x="1774825" y="352425"/>
                </a:lnTo>
                <a:lnTo>
                  <a:pt x="1778000" y="393700"/>
                </a:lnTo>
                <a:lnTo>
                  <a:pt x="1778000" y="438150"/>
                </a:lnTo>
                <a:lnTo>
                  <a:pt x="1778000" y="488950"/>
                </a:lnTo>
                <a:lnTo>
                  <a:pt x="1771650" y="539750"/>
                </a:lnTo>
                <a:lnTo>
                  <a:pt x="1778000" y="539750"/>
                </a:lnTo>
                <a:lnTo>
                  <a:pt x="1787525" y="542925"/>
                </a:lnTo>
                <a:lnTo>
                  <a:pt x="1793875" y="546100"/>
                </a:lnTo>
                <a:lnTo>
                  <a:pt x="1803400" y="552450"/>
                </a:lnTo>
                <a:lnTo>
                  <a:pt x="1809750" y="561975"/>
                </a:lnTo>
                <a:lnTo>
                  <a:pt x="1812925" y="577850"/>
                </a:lnTo>
                <a:lnTo>
                  <a:pt x="1812925" y="596900"/>
                </a:lnTo>
                <a:lnTo>
                  <a:pt x="1838325" y="590550"/>
                </a:lnTo>
                <a:lnTo>
                  <a:pt x="1863725" y="590550"/>
                </a:lnTo>
                <a:lnTo>
                  <a:pt x="1892300" y="590550"/>
                </a:lnTo>
                <a:lnTo>
                  <a:pt x="1911350" y="587375"/>
                </a:lnTo>
                <a:lnTo>
                  <a:pt x="1936750" y="581025"/>
                </a:lnTo>
                <a:lnTo>
                  <a:pt x="2006600" y="558800"/>
                </a:lnTo>
                <a:lnTo>
                  <a:pt x="2044700" y="546100"/>
                </a:lnTo>
                <a:lnTo>
                  <a:pt x="2085975" y="536575"/>
                </a:lnTo>
                <a:lnTo>
                  <a:pt x="2127250" y="533400"/>
                </a:lnTo>
                <a:lnTo>
                  <a:pt x="2168525" y="533400"/>
                </a:lnTo>
                <a:lnTo>
                  <a:pt x="2187575" y="523875"/>
                </a:lnTo>
                <a:lnTo>
                  <a:pt x="2238375" y="504825"/>
                </a:lnTo>
                <a:lnTo>
                  <a:pt x="2317750" y="479425"/>
                </a:lnTo>
                <a:lnTo>
                  <a:pt x="2362200" y="466725"/>
                </a:lnTo>
                <a:lnTo>
                  <a:pt x="2406650" y="457200"/>
                </a:lnTo>
                <a:lnTo>
                  <a:pt x="2457450" y="450850"/>
                </a:lnTo>
                <a:lnTo>
                  <a:pt x="2505075" y="444500"/>
                </a:lnTo>
                <a:lnTo>
                  <a:pt x="2552700" y="447675"/>
                </a:lnTo>
                <a:lnTo>
                  <a:pt x="2600325" y="454025"/>
                </a:lnTo>
                <a:lnTo>
                  <a:pt x="2622550" y="460375"/>
                </a:lnTo>
                <a:lnTo>
                  <a:pt x="2644775" y="466725"/>
                </a:lnTo>
                <a:lnTo>
                  <a:pt x="2663825" y="476250"/>
                </a:lnTo>
                <a:lnTo>
                  <a:pt x="2682875" y="488950"/>
                </a:lnTo>
                <a:lnTo>
                  <a:pt x="2698750" y="501650"/>
                </a:lnTo>
                <a:lnTo>
                  <a:pt x="2717800" y="517525"/>
                </a:lnTo>
                <a:lnTo>
                  <a:pt x="2730500" y="536575"/>
                </a:lnTo>
                <a:lnTo>
                  <a:pt x="2743200" y="555625"/>
                </a:lnTo>
                <a:lnTo>
                  <a:pt x="2746375" y="577850"/>
                </a:lnTo>
                <a:lnTo>
                  <a:pt x="2755900" y="628650"/>
                </a:lnTo>
                <a:lnTo>
                  <a:pt x="2768600" y="695325"/>
                </a:lnTo>
                <a:lnTo>
                  <a:pt x="2781300" y="727075"/>
                </a:lnTo>
                <a:lnTo>
                  <a:pt x="2794000" y="758825"/>
                </a:lnTo>
                <a:lnTo>
                  <a:pt x="2803525" y="812800"/>
                </a:lnTo>
                <a:lnTo>
                  <a:pt x="2809875" y="873125"/>
                </a:lnTo>
                <a:lnTo>
                  <a:pt x="2816225" y="958850"/>
                </a:lnTo>
                <a:lnTo>
                  <a:pt x="2819400" y="1060450"/>
                </a:lnTo>
                <a:lnTo>
                  <a:pt x="2819400" y="1117600"/>
                </a:lnTo>
                <a:lnTo>
                  <a:pt x="2816225" y="1177925"/>
                </a:lnTo>
                <a:lnTo>
                  <a:pt x="2809875" y="1244600"/>
                </a:lnTo>
                <a:lnTo>
                  <a:pt x="2803525" y="1311275"/>
                </a:lnTo>
                <a:lnTo>
                  <a:pt x="2790825" y="1381125"/>
                </a:lnTo>
                <a:lnTo>
                  <a:pt x="2778125" y="1457325"/>
                </a:lnTo>
                <a:lnTo>
                  <a:pt x="2787650" y="1555750"/>
                </a:lnTo>
                <a:lnTo>
                  <a:pt x="2790825" y="1641475"/>
                </a:lnTo>
                <a:lnTo>
                  <a:pt x="2790825" y="1679575"/>
                </a:lnTo>
                <a:lnTo>
                  <a:pt x="2790825" y="1714500"/>
                </a:lnTo>
                <a:lnTo>
                  <a:pt x="2787650" y="1800225"/>
                </a:lnTo>
                <a:lnTo>
                  <a:pt x="2784475" y="1908175"/>
                </a:lnTo>
                <a:lnTo>
                  <a:pt x="2781300" y="1958975"/>
                </a:lnTo>
                <a:lnTo>
                  <a:pt x="2774950" y="2009775"/>
                </a:lnTo>
                <a:lnTo>
                  <a:pt x="2762250" y="2047875"/>
                </a:lnTo>
                <a:lnTo>
                  <a:pt x="2755900" y="2063750"/>
                </a:lnTo>
                <a:lnTo>
                  <a:pt x="2746375" y="2076450"/>
                </a:lnTo>
                <a:lnTo>
                  <a:pt x="2670175" y="2159000"/>
                </a:lnTo>
                <a:lnTo>
                  <a:pt x="2628900" y="2200275"/>
                </a:lnTo>
                <a:lnTo>
                  <a:pt x="2597150" y="2228850"/>
                </a:lnTo>
                <a:lnTo>
                  <a:pt x="2571750" y="2247900"/>
                </a:lnTo>
                <a:lnTo>
                  <a:pt x="2555875" y="2251075"/>
                </a:lnTo>
                <a:lnTo>
                  <a:pt x="2536825" y="2254250"/>
                </a:lnTo>
                <a:lnTo>
                  <a:pt x="2514600" y="2257425"/>
                </a:lnTo>
                <a:lnTo>
                  <a:pt x="2492375" y="2257425"/>
                </a:lnTo>
                <a:lnTo>
                  <a:pt x="2479675" y="2254250"/>
                </a:lnTo>
                <a:lnTo>
                  <a:pt x="2476500" y="2251075"/>
                </a:lnTo>
                <a:lnTo>
                  <a:pt x="2476500" y="2247900"/>
                </a:lnTo>
                <a:lnTo>
                  <a:pt x="2479675" y="2241550"/>
                </a:lnTo>
                <a:lnTo>
                  <a:pt x="2489200" y="2232025"/>
                </a:lnTo>
                <a:lnTo>
                  <a:pt x="2520950" y="2212975"/>
                </a:lnTo>
                <a:lnTo>
                  <a:pt x="2498725" y="2203450"/>
                </a:lnTo>
                <a:lnTo>
                  <a:pt x="2479675" y="2193925"/>
                </a:lnTo>
                <a:lnTo>
                  <a:pt x="2457450" y="2181225"/>
                </a:lnTo>
                <a:lnTo>
                  <a:pt x="2444750" y="2168525"/>
                </a:lnTo>
                <a:lnTo>
                  <a:pt x="2441575" y="2165350"/>
                </a:lnTo>
                <a:lnTo>
                  <a:pt x="2441575" y="2159000"/>
                </a:lnTo>
                <a:lnTo>
                  <a:pt x="2444750" y="2155825"/>
                </a:lnTo>
                <a:lnTo>
                  <a:pt x="2454275" y="2152650"/>
                </a:lnTo>
                <a:lnTo>
                  <a:pt x="2489200" y="2149475"/>
                </a:lnTo>
                <a:lnTo>
                  <a:pt x="2543175" y="2149475"/>
                </a:lnTo>
                <a:lnTo>
                  <a:pt x="2527300" y="2139950"/>
                </a:lnTo>
                <a:lnTo>
                  <a:pt x="2492375" y="2117725"/>
                </a:lnTo>
                <a:lnTo>
                  <a:pt x="2479675" y="2108200"/>
                </a:lnTo>
                <a:lnTo>
                  <a:pt x="2473325" y="2098675"/>
                </a:lnTo>
                <a:lnTo>
                  <a:pt x="2476500" y="2095500"/>
                </a:lnTo>
                <a:lnTo>
                  <a:pt x="2479675" y="2092325"/>
                </a:lnTo>
                <a:lnTo>
                  <a:pt x="2498725" y="2089150"/>
                </a:lnTo>
                <a:lnTo>
                  <a:pt x="2511425" y="2092325"/>
                </a:lnTo>
                <a:lnTo>
                  <a:pt x="2543175" y="2098675"/>
                </a:lnTo>
                <a:lnTo>
                  <a:pt x="2559050" y="2101850"/>
                </a:lnTo>
                <a:lnTo>
                  <a:pt x="2578100" y="2101850"/>
                </a:lnTo>
                <a:lnTo>
                  <a:pt x="2593975" y="2101850"/>
                </a:lnTo>
                <a:lnTo>
                  <a:pt x="2603500" y="2095500"/>
                </a:lnTo>
                <a:lnTo>
                  <a:pt x="2600325" y="2085975"/>
                </a:lnTo>
                <a:lnTo>
                  <a:pt x="2587625" y="2063750"/>
                </a:lnTo>
                <a:lnTo>
                  <a:pt x="2578100" y="2054225"/>
                </a:lnTo>
                <a:lnTo>
                  <a:pt x="2568575" y="2044700"/>
                </a:lnTo>
                <a:lnTo>
                  <a:pt x="2555875" y="2038350"/>
                </a:lnTo>
                <a:lnTo>
                  <a:pt x="2543175" y="2035175"/>
                </a:lnTo>
                <a:lnTo>
                  <a:pt x="2540000" y="2028825"/>
                </a:lnTo>
                <a:lnTo>
                  <a:pt x="2536825" y="2019300"/>
                </a:lnTo>
                <a:lnTo>
                  <a:pt x="2536825" y="2012950"/>
                </a:lnTo>
                <a:lnTo>
                  <a:pt x="2540000" y="2006600"/>
                </a:lnTo>
                <a:lnTo>
                  <a:pt x="2549525" y="2003425"/>
                </a:lnTo>
                <a:lnTo>
                  <a:pt x="2571750" y="2006600"/>
                </a:lnTo>
                <a:lnTo>
                  <a:pt x="2600325" y="2016125"/>
                </a:lnTo>
                <a:lnTo>
                  <a:pt x="2603500" y="2003425"/>
                </a:lnTo>
                <a:lnTo>
                  <a:pt x="2603500" y="1987550"/>
                </a:lnTo>
                <a:lnTo>
                  <a:pt x="2600325" y="1971675"/>
                </a:lnTo>
                <a:lnTo>
                  <a:pt x="2590800" y="1955800"/>
                </a:lnTo>
                <a:lnTo>
                  <a:pt x="2584450" y="1946275"/>
                </a:lnTo>
                <a:lnTo>
                  <a:pt x="2578100" y="1939925"/>
                </a:lnTo>
                <a:lnTo>
                  <a:pt x="2565400" y="1936750"/>
                </a:lnTo>
                <a:lnTo>
                  <a:pt x="2552700" y="1933575"/>
                </a:lnTo>
                <a:lnTo>
                  <a:pt x="2536825" y="1930400"/>
                </a:lnTo>
                <a:lnTo>
                  <a:pt x="2517775" y="1930400"/>
                </a:lnTo>
                <a:lnTo>
                  <a:pt x="2508250" y="1930400"/>
                </a:lnTo>
                <a:lnTo>
                  <a:pt x="2486025" y="1936750"/>
                </a:lnTo>
                <a:lnTo>
                  <a:pt x="2473325" y="1943100"/>
                </a:lnTo>
                <a:lnTo>
                  <a:pt x="2460625" y="1949450"/>
                </a:lnTo>
                <a:lnTo>
                  <a:pt x="2447925" y="1955800"/>
                </a:lnTo>
                <a:lnTo>
                  <a:pt x="2438400" y="1968500"/>
                </a:lnTo>
                <a:lnTo>
                  <a:pt x="2416175" y="1984375"/>
                </a:lnTo>
                <a:lnTo>
                  <a:pt x="2390775" y="2000250"/>
                </a:lnTo>
                <a:lnTo>
                  <a:pt x="2365375" y="2016125"/>
                </a:lnTo>
                <a:lnTo>
                  <a:pt x="2339975" y="2022475"/>
                </a:lnTo>
                <a:lnTo>
                  <a:pt x="2327275" y="2022475"/>
                </a:lnTo>
                <a:lnTo>
                  <a:pt x="2320925" y="2019300"/>
                </a:lnTo>
                <a:lnTo>
                  <a:pt x="2314575" y="2016125"/>
                </a:lnTo>
                <a:lnTo>
                  <a:pt x="2311400" y="2003425"/>
                </a:lnTo>
                <a:lnTo>
                  <a:pt x="2311400" y="1987550"/>
                </a:lnTo>
                <a:lnTo>
                  <a:pt x="2314575" y="1968500"/>
                </a:lnTo>
                <a:lnTo>
                  <a:pt x="2339975" y="1949450"/>
                </a:lnTo>
                <a:lnTo>
                  <a:pt x="2365375" y="1933575"/>
                </a:lnTo>
                <a:lnTo>
                  <a:pt x="2390775" y="1920875"/>
                </a:lnTo>
                <a:lnTo>
                  <a:pt x="2403475" y="1911350"/>
                </a:lnTo>
                <a:lnTo>
                  <a:pt x="2413000" y="1905000"/>
                </a:lnTo>
                <a:lnTo>
                  <a:pt x="2432050" y="1882775"/>
                </a:lnTo>
                <a:lnTo>
                  <a:pt x="2447925" y="1860550"/>
                </a:lnTo>
                <a:lnTo>
                  <a:pt x="2460625" y="1835150"/>
                </a:lnTo>
                <a:lnTo>
                  <a:pt x="2498725" y="1768475"/>
                </a:lnTo>
                <a:lnTo>
                  <a:pt x="2524125" y="1730375"/>
                </a:lnTo>
                <a:lnTo>
                  <a:pt x="2536825" y="1714500"/>
                </a:lnTo>
                <a:lnTo>
                  <a:pt x="2552700" y="1701800"/>
                </a:lnTo>
                <a:lnTo>
                  <a:pt x="2565400" y="1689100"/>
                </a:lnTo>
                <a:lnTo>
                  <a:pt x="2574925" y="1676400"/>
                </a:lnTo>
                <a:lnTo>
                  <a:pt x="2584450" y="1660525"/>
                </a:lnTo>
                <a:lnTo>
                  <a:pt x="2587625" y="1647825"/>
                </a:lnTo>
                <a:lnTo>
                  <a:pt x="2590800" y="1631950"/>
                </a:lnTo>
                <a:lnTo>
                  <a:pt x="2590800" y="1612900"/>
                </a:lnTo>
                <a:lnTo>
                  <a:pt x="2584450" y="1581150"/>
                </a:lnTo>
                <a:lnTo>
                  <a:pt x="2565400" y="1495425"/>
                </a:lnTo>
                <a:lnTo>
                  <a:pt x="2527300" y="1346200"/>
                </a:lnTo>
                <a:lnTo>
                  <a:pt x="2489200" y="1200150"/>
                </a:lnTo>
                <a:lnTo>
                  <a:pt x="2473325" y="1146175"/>
                </a:lnTo>
                <a:lnTo>
                  <a:pt x="2470150" y="1117600"/>
                </a:lnTo>
                <a:lnTo>
                  <a:pt x="2311400" y="1276350"/>
                </a:lnTo>
                <a:lnTo>
                  <a:pt x="2301875" y="1292225"/>
                </a:lnTo>
                <a:lnTo>
                  <a:pt x="2286000" y="1330325"/>
                </a:lnTo>
                <a:lnTo>
                  <a:pt x="2241550" y="1447800"/>
                </a:lnTo>
                <a:lnTo>
                  <a:pt x="2216150" y="1511300"/>
                </a:lnTo>
                <a:lnTo>
                  <a:pt x="2190750" y="1568450"/>
                </a:lnTo>
                <a:lnTo>
                  <a:pt x="2168525" y="1612900"/>
                </a:lnTo>
                <a:lnTo>
                  <a:pt x="2159000" y="1628775"/>
                </a:lnTo>
                <a:lnTo>
                  <a:pt x="2149475" y="1638300"/>
                </a:lnTo>
                <a:lnTo>
                  <a:pt x="2124075" y="1730375"/>
                </a:lnTo>
                <a:lnTo>
                  <a:pt x="2105025" y="1800225"/>
                </a:lnTo>
                <a:lnTo>
                  <a:pt x="2101850" y="1825625"/>
                </a:lnTo>
                <a:lnTo>
                  <a:pt x="2098675" y="1841500"/>
                </a:lnTo>
                <a:lnTo>
                  <a:pt x="2114550" y="1943100"/>
                </a:lnTo>
                <a:lnTo>
                  <a:pt x="2124075" y="2009775"/>
                </a:lnTo>
                <a:lnTo>
                  <a:pt x="2124075" y="2035175"/>
                </a:lnTo>
                <a:lnTo>
                  <a:pt x="2124075" y="2051050"/>
                </a:lnTo>
                <a:lnTo>
                  <a:pt x="2124075" y="2057400"/>
                </a:lnTo>
                <a:lnTo>
                  <a:pt x="2127250" y="2066925"/>
                </a:lnTo>
                <a:lnTo>
                  <a:pt x="2139950" y="2095500"/>
                </a:lnTo>
                <a:lnTo>
                  <a:pt x="2181225" y="2171700"/>
                </a:lnTo>
                <a:lnTo>
                  <a:pt x="2200275" y="2219325"/>
                </a:lnTo>
                <a:lnTo>
                  <a:pt x="2219325" y="2266950"/>
                </a:lnTo>
                <a:lnTo>
                  <a:pt x="2222500" y="2295525"/>
                </a:lnTo>
                <a:lnTo>
                  <a:pt x="2225675" y="2320925"/>
                </a:lnTo>
                <a:lnTo>
                  <a:pt x="2228850" y="2346325"/>
                </a:lnTo>
                <a:lnTo>
                  <a:pt x="2225675" y="2371725"/>
                </a:lnTo>
                <a:lnTo>
                  <a:pt x="2228850" y="2384425"/>
                </a:lnTo>
                <a:lnTo>
                  <a:pt x="2241550" y="2416175"/>
                </a:lnTo>
                <a:lnTo>
                  <a:pt x="2247900" y="2438400"/>
                </a:lnTo>
                <a:lnTo>
                  <a:pt x="2251075" y="2460625"/>
                </a:lnTo>
                <a:lnTo>
                  <a:pt x="2251075" y="2486025"/>
                </a:lnTo>
                <a:lnTo>
                  <a:pt x="2247900" y="2511425"/>
                </a:lnTo>
                <a:lnTo>
                  <a:pt x="2241550" y="2533650"/>
                </a:lnTo>
                <a:lnTo>
                  <a:pt x="2241550" y="2549525"/>
                </a:lnTo>
                <a:lnTo>
                  <a:pt x="2244725" y="2565400"/>
                </a:lnTo>
                <a:lnTo>
                  <a:pt x="2247900" y="2574925"/>
                </a:lnTo>
                <a:lnTo>
                  <a:pt x="2257425" y="2590800"/>
                </a:lnTo>
                <a:lnTo>
                  <a:pt x="2260600" y="2600325"/>
                </a:lnTo>
                <a:lnTo>
                  <a:pt x="2260600" y="2609850"/>
                </a:lnTo>
                <a:lnTo>
                  <a:pt x="2260600" y="2724150"/>
                </a:lnTo>
                <a:lnTo>
                  <a:pt x="2257425" y="2781300"/>
                </a:lnTo>
                <a:lnTo>
                  <a:pt x="2251075" y="2813050"/>
                </a:lnTo>
                <a:lnTo>
                  <a:pt x="2247900" y="2838450"/>
                </a:lnTo>
                <a:lnTo>
                  <a:pt x="2244725" y="2847975"/>
                </a:lnTo>
                <a:lnTo>
                  <a:pt x="2244725" y="2863850"/>
                </a:lnTo>
                <a:lnTo>
                  <a:pt x="2251075" y="2892425"/>
                </a:lnTo>
                <a:lnTo>
                  <a:pt x="2251075" y="2908300"/>
                </a:lnTo>
                <a:lnTo>
                  <a:pt x="2251075" y="2921000"/>
                </a:lnTo>
                <a:lnTo>
                  <a:pt x="2247900" y="2936875"/>
                </a:lnTo>
                <a:lnTo>
                  <a:pt x="2238375" y="2946400"/>
                </a:lnTo>
                <a:lnTo>
                  <a:pt x="2228850" y="2955925"/>
                </a:lnTo>
                <a:lnTo>
                  <a:pt x="2222500" y="2962275"/>
                </a:lnTo>
                <a:lnTo>
                  <a:pt x="2209800" y="2962275"/>
                </a:lnTo>
                <a:lnTo>
                  <a:pt x="2206625" y="2962275"/>
                </a:lnTo>
                <a:lnTo>
                  <a:pt x="2206625" y="2965450"/>
                </a:lnTo>
                <a:lnTo>
                  <a:pt x="2212975" y="2978150"/>
                </a:lnTo>
                <a:lnTo>
                  <a:pt x="2222500" y="2997200"/>
                </a:lnTo>
                <a:lnTo>
                  <a:pt x="2228850" y="3013075"/>
                </a:lnTo>
                <a:lnTo>
                  <a:pt x="2225675" y="3025775"/>
                </a:lnTo>
                <a:lnTo>
                  <a:pt x="2219325" y="3035300"/>
                </a:lnTo>
                <a:lnTo>
                  <a:pt x="2216150" y="3054350"/>
                </a:lnTo>
                <a:lnTo>
                  <a:pt x="2206625" y="3105150"/>
                </a:lnTo>
                <a:lnTo>
                  <a:pt x="2193925" y="3181350"/>
                </a:lnTo>
                <a:lnTo>
                  <a:pt x="2178050" y="3273425"/>
                </a:lnTo>
                <a:lnTo>
                  <a:pt x="2152650" y="3378200"/>
                </a:lnTo>
                <a:lnTo>
                  <a:pt x="2120900" y="3489325"/>
                </a:lnTo>
                <a:lnTo>
                  <a:pt x="2101850" y="3546475"/>
                </a:lnTo>
                <a:lnTo>
                  <a:pt x="2082800" y="3600450"/>
                </a:lnTo>
                <a:lnTo>
                  <a:pt x="2057400" y="3654425"/>
                </a:lnTo>
                <a:lnTo>
                  <a:pt x="2032000" y="3708400"/>
                </a:lnTo>
                <a:lnTo>
                  <a:pt x="1987550" y="3797300"/>
                </a:lnTo>
                <a:lnTo>
                  <a:pt x="1958975" y="3863975"/>
                </a:lnTo>
                <a:lnTo>
                  <a:pt x="1943100" y="3911600"/>
                </a:lnTo>
                <a:lnTo>
                  <a:pt x="1936750" y="3943350"/>
                </a:lnTo>
                <a:lnTo>
                  <a:pt x="1939925" y="3968750"/>
                </a:lnTo>
                <a:lnTo>
                  <a:pt x="1946275" y="3990975"/>
                </a:lnTo>
                <a:lnTo>
                  <a:pt x="1949450" y="4013200"/>
                </a:lnTo>
                <a:lnTo>
                  <a:pt x="1952625" y="4038600"/>
                </a:lnTo>
                <a:lnTo>
                  <a:pt x="1952625" y="4105275"/>
                </a:lnTo>
                <a:lnTo>
                  <a:pt x="1949450" y="4162425"/>
                </a:lnTo>
                <a:lnTo>
                  <a:pt x="1946275" y="4219575"/>
                </a:lnTo>
                <a:lnTo>
                  <a:pt x="1949450" y="4225925"/>
                </a:lnTo>
                <a:lnTo>
                  <a:pt x="1955800" y="4248150"/>
                </a:lnTo>
                <a:lnTo>
                  <a:pt x="1965325" y="4289425"/>
                </a:lnTo>
                <a:lnTo>
                  <a:pt x="1971675" y="4352925"/>
                </a:lnTo>
                <a:lnTo>
                  <a:pt x="1974850" y="4391025"/>
                </a:lnTo>
                <a:lnTo>
                  <a:pt x="1971675" y="4438650"/>
                </a:lnTo>
                <a:lnTo>
                  <a:pt x="1971675" y="4492625"/>
                </a:lnTo>
                <a:lnTo>
                  <a:pt x="1965325" y="4552950"/>
                </a:lnTo>
                <a:lnTo>
                  <a:pt x="1955800" y="4622800"/>
                </a:lnTo>
                <a:lnTo>
                  <a:pt x="1943100" y="4699000"/>
                </a:lnTo>
                <a:lnTo>
                  <a:pt x="1927225" y="4784725"/>
                </a:lnTo>
                <a:lnTo>
                  <a:pt x="1905000" y="4879975"/>
                </a:lnTo>
                <a:lnTo>
                  <a:pt x="1879600" y="4984750"/>
                </a:lnTo>
                <a:lnTo>
                  <a:pt x="1851025" y="5095875"/>
                </a:lnTo>
                <a:lnTo>
                  <a:pt x="1812925" y="5216525"/>
                </a:lnTo>
                <a:lnTo>
                  <a:pt x="1771650" y="5349875"/>
                </a:lnTo>
                <a:lnTo>
                  <a:pt x="1755775" y="5394325"/>
                </a:lnTo>
                <a:lnTo>
                  <a:pt x="1736725" y="5441950"/>
                </a:lnTo>
                <a:lnTo>
                  <a:pt x="1720850" y="5499100"/>
                </a:lnTo>
                <a:lnTo>
                  <a:pt x="1704975" y="5562600"/>
                </a:lnTo>
                <a:lnTo>
                  <a:pt x="1695450" y="5626100"/>
                </a:lnTo>
                <a:lnTo>
                  <a:pt x="1692275" y="5657850"/>
                </a:lnTo>
                <a:lnTo>
                  <a:pt x="1692275" y="5686425"/>
                </a:lnTo>
                <a:lnTo>
                  <a:pt x="1698625" y="5715000"/>
                </a:lnTo>
                <a:lnTo>
                  <a:pt x="1704975" y="5737225"/>
                </a:lnTo>
                <a:lnTo>
                  <a:pt x="1714500" y="5883275"/>
                </a:lnTo>
                <a:lnTo>
                  <a:pt x="1727200" y="6086475"/>
                </a:lnTo>
                <a:lnTo>
                  <a:pt x="1736725" y="6149975"/>
                </a:lnTo>
                <a:lnTo>
                  <a:pt x="1743075" y="6184900"/>
                </a:lnTo>
                <a:lnTo>
                  <a:pt x="1746250" y="6219825"/>
                </a:lnTo>
                <a:lnTo>
                  <a:pt x="1743075" y="6251575"/>
                </a:lnTo>
                <a:lnTo>
                  <a:pt x="1736725" y="6286500"/>
                </a:lnTo>
                <a:lnTo>
                  <a:pt x="1730375" y="6302375"/>
                </a:lnTo>
                <a:lnTo>
                  <a:pt x="1724025" y="6315075"/>
                </a:lnTo>
                <a:lnTo>
                  <a:pt x="1714500" y="6327775"/>
                </a:lnTo>
                <a:lnTo>
                  <a:pt x="1701800" y="6340475"/>
                </a:lnTo>
                <a:lnTo>
                  <a:pt x="1622425" y="6353175"/>
                </a:lnTo>
                <a:lnTo>
                  <a:pt x="1539875" y="6365875"/>
                </a:lnTo>
                <a:lnTo>
                  <a:pt x="1447800" y="6372225"/>
                </a:lnTo>
                <a:lnTo>
                  <a:pt x="1400175" y="6372225"/>
                </a:lnTo>
                <a:lnTo>
                  <a:pt x="1355725" y="6372225"/>
                </a:lnTo>
                <a:lnTo>
                  <a:pt x="1314450" y="6369050"/>
                </a:lnTo>
                <a:lnTo>
                  <a:pt x="1276350" y="6359525"/>
                </a:lnTo>
                <a:lnTo>
                  <a:pt x="1244600" y="6350000"/>
                </a:lnTo>
                <a:lnTo>
                  <a:pt x="1231900" y="6343650"/>
                </a:lnTo>
                <a:lnTo>
                  <a:pt x="1222375" y="6334125"/>
                </a:lnTo>
                <a:lnTo>
                  <a:pt x="1212850" y="6324600"/>
                </a:lnTo>
                <a:lnTo>
                  <a:pt x="1206500" y="6315075"/>
                </a:lnTo>
                <a:lnTo>
                  <a:pt x="1203325" y="6302375"/>
                </a:lnTo>
                <a:lnTo>
                  <a:pt x="1203325" y="6289675"/>
                </a:lnTo>
                <a:lnTo>
                  <a:pt x="1209675" y="6257925"/>
                </a:lnTo>
                <a:lnTo>
                  <a:pt x="1216025" y="6226175"/>
                </a:lnTo>
                <a:lnTo>
                  <a:pt x="1225550" y="6184900"/>
                </a:lnTo>
                <a:lnTo>
                  <a:pt x="1241425" y="6143625"/>
                </a:lnTo>
                <a:lnTo>
                  <a:pt x="1257300" y="6102350"/>
                </a:lnTo>
                <a:lnTo>
                  <a:pt x="1279525" y="6064250"/>
                </a:lnTo>
                <a:lnTo>
                  <a:pt x="1292225" y="6048375"/>
                </a:lnTo>
                <a:lnTo>
                  <a:pt x="1304925" y="6035675"/>
                </a:lnTo>
                <a:lnTo>
                  <a:pt x="1327150" y="5956300"/>
                </a:lnTo>
                <a:lnTo>
                  <a:pt x="1346200" y="5889625"/>
                </a:lnTo>
                <a:lnTo>
                  <a:pt x="1358900" y="5826125"/>
                </a:lnTo>
                <a:lnTo>
                  <a:pt x="1365250" y="5775325"/>
                </a:lnTo>
                <a:lnTo>
                  <a:pt x="1377950" y="5727700"/>
                </a:lnTo>
                <a:lnTo>
                  <a:pt x="1384300" y="5702300"/>
                </a:lnTo>
                <a:lnTo>
                  <a:pt x="1397000" y="5680075"/>
                </a:lnTo>
                <a:lnTo>
                  <a:pt x="1409700" y="5657850"/>
                </a:lnTo>
                <a:lnTo>
                  <a:pt x="1425575" y="5632450"/>
                </a:lnTo>
                <a:lnTo>
                  <a:pt x="1435100" y="5619750"/>
                </a:lnTo>
                <a:lnTo>
                  <a:pt x="1441450" y="5600700"/>
                </a:lnTo>
                <a:lnTo>
                  <a:pt x="1457325" y="5553075"/>
                </a:lnTo>
                <a:lnTo>
                  <a:pt x="1466850" y="5495925"/>
                </a:lnTo>
                <a:lnTo>
                  <a:pt x="1476375" y="5432425"/>
                </a:lnTo>
                <a:lnTo>
                  <a:pt x="1489075" y="5305425"/>
                </a:lnTo>
                <a:lnTo>
                  <a:pt x="1498600" y="5210175"/>
                </a:lnTo>
                <a:lnTo>
                  <a:pt x="1498600" y="5153025"/>
                </a:lnTo>
                <a:lnTo>
                  <a:pt x="1495425" y="5054600"/>
                </a:lnTo>
                <a:lnTo>
                  <a:pt x="1495425" y="4924425"/>
                </a:lnTo>
                <a:lnTo>
                  <a:pt x="1495425" y="4781550"/>
                </a:lnTo>
                <a:lnTo>
                  <a:pt x="1498600" y="4632325"/>
                </a:lnTo>
                <a:lnTo>
                  <a:pt x="1501775" y="4562475"/>
                </a:lnTo>
                <a:lnTo>
                  <a:pt x="1504950" y="4495800"/>
                </a:lnTo>
                <a:lnTo>
                  <a:pt x="1514475" y="4432300"/>
                </a:lnTo>
                <a:lnTo>
                  <a:pt x="1524000" y="4378325"/>
                </a:lnTo>
                <a:lnTo>
                  <a:pt x="1536700" y="4330700"/>
                </a:lnTo>
                <a:lnTo>
                  <a:pt x="1549400" y="4295775"/>
                </a:lnTo>
                <a:lnTo>
                  <a:pt x="1549400" y="4279900"/>
                </a:lnTo>
                <a:lnTo>
                  <a:pt x="1546225" y="4238625"/>
                </a:lnTo>
                <a:lnTo>
                  <a:pt x="1539875" y="4184650"/>
                </a:lnTo>
                <a:lnTo>
                  <a:pt x="1533525" y="4156075"/>
                </a:lnTo>
                <a:lnTo>
                  <a:pt x="1524000" y="4130675"/>
                </a:lnTo>
                <a:lnTo>
                  <a:pt x="1511300" y="4060825"/>
                </a:lnTo>
                <a:lnTo>
                  <a:pt x="1501775" y="3994150"/>
                </a:lnTo>
                <a:lnTo>
                  <a:pt x="1498600" y="3959225"/>
                </a:lnTo>
                <a:lnTo>
                  <a:pt x="1498600" y="3924300"/>
                </a:lnTo>
                <a:lnTo>
                  <a:pt x="1498600" y="3902075"/>
                </a:lnTo>
                <a:lnTo>
                  <a:pt x="1501775" y="3879850"/>
                </a:lnTo>
                <a:lnTo>
                  <a:pt x="1508125" y="3860800"/>
                </a:lnTo>
                <a:lnTo>
                  <a:pt x="1517650" y="3844925"/>
                </a:lnTo>
                <a:lnTo>
                  <a:pt x="1504950" y="3784600"/>
                </a:lnTo>
                <a:lnTo>
                  <a:pt x="1479550" y="3654425"/>
                </a:lnTo>
                <a:lnTo>
                  <a:pt x="1466850" y="3578225"/>
                </a:lnTo>
                <a:lnTo>
                  <a:pt x="1454150" y="3511550"/>
                </a:lnTo>
                <a:lnTo>
                  <a:pt x="1450975" y="3454400"/>
                </a:lnTo>
                <a:lnTo>
                  <a:pt x="1450975" y="3432175"/>
                </a:lnTo>
                <a:lnTo>
                  <a:pt x="1450975" y="3419475"/>
                </a:lnTo>
                <a:lnTo>
                  <a:pt x="1447800" y="3381375"/>
                </a:lnTo>
                <a:lnTo>
                  <a:pt x="1444625" y="3352800"/>
                </a:lnTo>
                <a:lnTo>
                  <a:pt x="1444625" y="3330575"/>
                </a:lnTo>
                <a:lnTo>
                  <a:pt x="1444625" y="3321050"/>
                </a:lnTo>
                <a:lnTo>
                  <a:pt x="1441450" y="3305175"/>
                </a:lnTo>
                <a:lnTo>
                  <a:pt x="1438275" y="3286125"/>
                </a:lnTo>
                <a:lnTo>
                  <a:pt x="1428750" y="3270250"/>
                </a:lnTo>
                <a:lnTo>
                  <a:pt x="1419225" y="3254375"/>
                </a:lnTo>
                <a:lnTo>
                  <a:pt x="1409700" y="3244850"/>
                </a:lnTo>
                <a:lnTo>
                  <a:pt x="1403350" y="3241675"/>
                </a:lnTo>
                <a:lnTo>
                  <a:pt x="1393825" y="3241675"/>
                </a:lnTo>
                <a:lnTo>
                  <a:pt x="1387475" y="3244850"/>
                </a:lnTo>
                <a:lnTo>
                  <a:pt x="1381125" y="3248025"/>
                </a:lnTo>
                <a:lnTo>
                  <a:pt x="1374775" y="3257550"/>
                </a:lnTo>
                <a:lnTo>
                  <a:pt x="1368425" y="3267075"/>
                </a:lnTo>
                <a:lnTo>
                  <a:pt x="1355725" y="3298825"/>
                </a:lnTo>
                <a:lnTo>
                  <a:pt x="1346200" y="3336925"/>
                </a:lnTo>
                <a:lnTo>
                  <a:pt x="1336675" y="3375025"/>
                </a:lnTo>
                <a:lnTo>
                  <a:pt x="1327150" y="3454400"/>
                </a:lnTo>
                <a:lnTo>
                  <a:pt x="1317625" y="3505200"/>
                </a:lnTo>
                <a:lnTo>
                  <a:pt x="1317625" y="3511550"/>
                </a:lnTo>
                <a:lnTo>
                  <a:pt x="1301750" y="3568700"/>
                </a:lnTo>
                <a:lnTo>
                  <a:pt x="1273175" y="3676650"/>
                </a:lnTo>
                <a:lnTo>
                  <a:pt x="1254125" y="3736975"/>
                </a:lnTo>
                <a:lnTo>
                  <a:pt x="1238250" y="3787775"/>
                </a:lnTo>
                <a:lnTo>
                  <a:pt x="1219200" y="3829050"/>
                </a:lnTo>
                <a:lnTo>
                  <a:pt x="1212850" y="3841750"/>
                </a:lnTo>
                <a:lnTo>
                  <a:pt x="1203325" y="3848100"/>
                </a:lnTo>
                <a:lnTo>
                  <a:pt x="1158875" y="3937000"/>
                </a:lnTo>
                <a:lnTo>
                  <a:pt x="1123950" y="4000500"/>
                </a:lnTo>
                <a:lnTo>
                  <a:pt x="1108075" y="4029075"/>
                </a:lnTo>
                <a:lnTo>
                  <a:pt x="1098550" y="4044950"/>
                </a:lnTo>
                <a:lnTo>
                  <a:pt x="1098550" y="4057650"/>
                </a:lnTo>
                <a:lnTo>
                  <a:pt x="1095375" y="4089400"/>
                </a:lnTo>
                <a:lnTo>
                  <a:pt x="1098550" y="4137025"/>
                </a:lnTo>
                <a:lnTo>
                  <a:pt x="1104900" y="4165600"/>
                </a:lnTo>
                <a:lnTo>
                  <a:pt x="1108075" y="4194175"/>
                </a:lnTo>
                <a:lnTo>
                  <a:pt x="1111250" y="4210050"/>
                </a:lnTo>
                <a:lnTo>
                  <a:pt x="1114425" y="4229100"/>
                </a:lnTo>
                <a:lnTo>
                  <a:pt x="1111250" y="4276725"/>
                </a:lnTo>
                <a:lnTo>
                  <a:pt x="1101725" y="4333875"/>
                </a:lnTo>
                <a:lnTo>
                  <a:pt x="1089025" y="4394200"/>
                </a:lnTo>
                <a:lnTo>
                  <a:pt x="1076325" y="4454525"/>
                </a:lnTo>
                <a:lnTo>
                  <a:pt x="1060450" y="4514850"/>
                </a:lnTo>
                <a:lnTo>
                  <a:pt x="1025525" y="4616450"/>
                </a:lnTo>
                <a:lnTo>
                  <a:pt x="1012825" y="4657725"/>
                </a:lnTo>
                <a:lnTo>
                  <a:pt x="1003300" y="4695825"/>
                </a:lnTo>
                <a:lnTo>
                  <a:pt x="996950" y="4730750"/>
                </a:lnTo>
                <a:lnTo>
                  <a:pt x="993775" y="4765675"/>
                </a:lnTo>
                <a:lnTo>
                  <a:pt x="993775" y="4797425"/>
                </a:lnTo>
                <a:lnTo>
                  <a:pt x="996950" y="4832350"/>
                </a:lnTo>
                <a:lnTo>
                  <a:pt x="1003300" y="4864100"/>
                </a:lnTo>
                <a:lnTo>
                  <a:pt x="1012825" y="4895850"/>
                </a:lnTo>
                <a:lnTo>
                  <a:pt x="1060450" y="5064125"/>
                </a:lnTo>
                <a:lnTo>
                  <a:pt x="1085850" y="5153025"/>
                </a:lnTo>
                <a:lnTo>
                  <a:pt x="1092200" y="5187950"/>
                </a:lnTo>
                <a:lnTo>
                  <a:pt x="1098550" y="5219700"/>
                </a:lnTo>
                <a:lnTo>
                  <a:pt x="1098550" y="5241925"/>
                </a:lnTo>
                <a:lnTo>
                  <a:pt x="1095375" y="5264150"/>
                </a:lnTo>
                <a:lnTo>
                  <a:pt x="1085850" y="5283200"/>
                </a:lnTo>
                <a:lnTo>
                  <a:pt x="1076325" y="5302250"/>
                </a:lnTo>
                <a:lnTo>
                  <a:pt x="1066800" y="5324475"/>
                </a:lnTo>
                <a:lnTo>
                  <a:pt x="1060450" y="5349875"/>
                </a:lnTo>
                <a:lnTo>
                  <a:pt x="1054100" y="5378450"/>
                </a:lnTo>
                <a:lnTo>
                  <a:pt x="1047750" y="5413375"/>
                </a:lnTo>
                <a:lnTo>
                  <a:pt x="1050925" y="5489575"/>
                </a:lnTo>
                <a:lnTo>
                  <a:pt x="1050925" y="5521325"/>
                </a:lnTo>
                <a:lnTo>
                  <a:pt x="1050925" y="5549900"/>
                </a:lnTo>
                <a:lnTo>
                  <a:pt x="1044575" y="5578475"/>
                </a:lnTo>
                <a:lnTo>
                  <a:pt x="1035050" y="5603875"/>
                </a:lnTo>
                <a:lnTo>
                  <a:pt x="1019175" y="5626100"/>
                </a:lnTo>
                <a:lnTo>
                  <a:pt x="996950" y="5648325"/>
                </a:lnTo>
                <a:lnTo>
                  <a:pt x="930275" y="5654675"/>
                </a:lnTo>
                <a:lnTo>
                  <a:pt x="863600" y="5657850"/>
                </a:lnTo>
                <a:lnTo>
                  <a:pt x="787400" y="5657850"/>
                </a:lnTo>
                <a:lnTo>
                  <a:pt x="749300" y="5654675"/>
                </a:lnTo>
                <a:lnTo>
                  <a:pt x="714375" y="5648325"/>
                </a:lnTo>
                <a:lnTo>
                  <a:pt x="682625" y="5641975"/>
                </a:lnTo>
                <a:lnTo>
                  <a:pt x="657225" y="5632450"/>
                </a:lnTo>
                <a:lnTo>
                  <a:pt x="635000" y="5616575"/>
                </a:lnTo>
                <a:lnTo>
                  <a:pt x="628650" y="5607050"/>
                </a:lnTo>
                <a:lnTo>
                  <a:pt x="622300" y="5597525"/>
                </a:lnTo>
                <a:lnTo>
                  <a:pt x="619125" y="5588000"/>
                </a:lnTo>
                <a:lnTo>
                  <a:pt x="619125" y="5578475"/>
                </a:lnTo>
                <a:lnTo>
                  <a:pt x="619125" y="5565775"/>
                </a:lnTo>
                <a:lnTo>
                  <a:pt x="622300" y="5549900"/>
                </a:lnTo>
                <a:lnTo>
                  <a:pt x="657225" y="5448300"/>
                </a:lnTo>
                <a:lnTo>
                  <a:pt x="685800" y="5362575"/>
                </a:lnTo>
                <a:lnTo>
                  <a:pt x="714375" y="5292725"/>
                </a:lnTo>
                <a:lnTo>
                  <a:pt x="742950" y="5226050"/>
                </a:lnTo>
                <a:lnTo>
                  <a:pt x="758825" y="5184775"/>
                </a:lnTo>
                <a:lnTo>
                  <a:pt x="771525" y="5137150"/>
                </a:lnTo>
                <a:lnTo>
                  <a:pt x="784225" y="5086350"/>
                </a:lnTo>
                <a:lnTo>
                  <a:pt x="793750" y="5035550"/>
                </a:lnTo>
                <a:lnTo>
                  <a:pt x="796925" y="4987925"/>
                </a:lnTo>
                <a:lnTo>
                  <a:pt x="796925" y="4965700"/>
                </a:lnTo>
                <a:lnTo>
                  <a:pt x="793750" y="4943475"/>
                </a:lnTo>
                <a:lnTo>
                  <a:pt x="768350" y="4838700"/>
                </a:lnTo>
                <a:lnTo>
                  <a:pt x="736600" y="4708525"/>
                </a:lnTo>
                <a:lnTo>
                  <a:pt x="701675" y="4591050"/>
                </a:lnTo>
                <a:lnTo>
                  <a:pt x="676275" y="4508500"/>
                </a:lnTo>
                <a:lnTo>
                  <a:pt x="666750" y="4473575"/>
                </a:lnTo>
                <a:lnTo>
                  <a:pt x="657225" y="4425950"/>
                </a:lnTo>
                <a:lnTo>
                  <a:pt x="647700" y="4371975"/>
                </a:lnTo>
                <a:lnTo>
                  <a:pt x="644525" y="4311650"/>
                </a:lnTo>
                <a:lnTo>
                  <a:pt x="644525" y="4244975"/>
                </a:lnTo>
                <a:lnTo>
                  <a:pt x="647700" y="4210050"/>
                </a:lnTo>
                <a:lnTo>
                  <a:pt x="654050" y="4178300"/>
                </a:lnTo>
                <a:lnTo>
                  <a:pt x="660400" y="4143375"/>
                </a:lnTo>
                <a:lnTo>
                  <a:pt x="669925" y="4111625"/>
                </a:lnTo>
                <a:lnTo>
                  <a:pt x="682625" y="4079875"/>
                </a:lnTo>
                <a:lnTo>
                  <a:pt x="698500" y="4051300"/>
                </a:lnTo>
                <a:lnTo>
                  <a:pt x="701675" y="4016375"/>
                </a:lnTo>
                <a:lnTo>
                  <a:pt x="704850" y="3933825"/>
                </a:lnTo>
                <a:lnTo>
                  <a:pt x="704850" y="3844925"/>
                </a:lnTo>
                <a:lnTo>
                  <a:pt x="701675" y="3810000"/>
                </a:lnTo>
                <a:lnTo>
                  <a:pt x="695325" y="3787775"/>
                </a:lnTo>
                <a:lnTo>
                  <a:pt x="669925" y="3752850"/>
                </a:lnTo>
                <a:lnTo>
                  <a:pt x="647700" y="3714750"/>
                </a:lnTo>
                <a:lnTo>
                  <a:pt x="619125" y="3663950"/>
                </a:lnTo>
                <a:lnTo>
                  <a:pt x="593725" y="3603625"/>
                </a:lnTo>
                <a:lnTo>
                  <a:pt x="584200" y="3568700"/>
                </a:lnTo>
                <a:lnTo>
                  <a:pt x="574675" y="3533775"/>
                </a:lnTo>
                <a:lnTo>
                  <a:pt x="568325" y="3495675"/>
                </a:lnTo>
                <a:lnTo>
                  <a:pt x="565150" y="3457575"/>
                </a:lnTo>
                <a:lnTo>
                  <a:pt x="561975" y="3419475"/>
                </a:lnTo>
                <a:lnTo>
                  <a:pt x="568325" y="3381375"/>
                </a:lnTo>
                <a:lnTo>
                  <a:pt x="574675" y="3298825"/>
                </a:lnTo>
                <a:lnTo>
                  <a:pt x="577850" y="3209925"/>
                </a:lnTo>
                <a:lnTo>
                  <a:pt x="574675" y="3124200"/>
                </a:lnTo>
                <a:lnTo>
                  <a:pt x="574675" y="3038475"/>
                </a:lnTo>
                <a:lnTo>
                  <a:pt x="571500" y="2962275"/>
                </a:lnTo>
                <a:lnTo>
                  <a:pt x="571500" y="2892425"/>
                </a:lnTo>
                <a:lnTo>
                  <a:pt x="574675" y="2841625"/>
                </a:lnTo>
                <a:lnTo>
                  <a:pt x="581025" y="2819400"/>
                </a:lnTo>
                <a:lnTo>
                  <a:pt x="584200" y="2803525"/>
                </a:lnTo>
                <a:lnTo>
                  <a:pt x="584200" y="2787650"/>
                </a:lnTo>
                <a:lnTo>
                  <a:pt x="584200" y="2746375"/>
                </a:lnTo>
                <a:lnTo>
                  <a:pt x="587375" y="2724150"/>
                </a:lnTo>
                <a:lnTo>
                  <a:pt x="590550" y="2705100"/>
                </a:lnTo>
                <a:lnTo>
                  <a:pt x="600075" y="2686050"/>
                </a:lnTo>
                <a:lnTo>
                  <a:pt x="606425" y="2679700"/>
                </a:lnTo>
                <a:lnTo>
                  <a:pt x="612775" y="2676525"/>
                </a:lnTo>
                <a:lnTo>
                  <a:pt x="609600" y="2644775"/>
                </a:lnTo>
                <a:lnTo>
                  <a:pt x="568325" y="2654300"/>
                </a:lnTo>
                <a:lnTo>
                  <a:pt x="473075" y="2673350"/>
                </a:lnTo>
                <a:lnTo>
                  <a:pt x="412750" y="2682875"/>
                </a:lnTo>
                <a:lnTo>
                  <a:pt x="352425" y="2689225"/>
                </a:lnTo>
                <a:lnTo>
                  <a:pt x="292100" y="2689225"/>
                </a:lnTo>
                <a:lnTo>
                  <a:pt x="263525" y="2686050"/>
                </a:lnTo>
                <a:lnTo>
                  <a:pt x="238125" y="2682875"/>
                </a:lnTo>
                <a:lnTo>
                  <a:pt x="231775" y="2682875"/>
                </a:lnTo>
                <a:lnTo>
                  <a:pt x="209550" y="2679700"/>
                </a:lnTo>
                <a:lnTo>
                  <a:pt x="184150" y="2679700"/>
                </a:lnTo>
                <a:lnTo>
                  <a:pt x="171450" y="2682875"/>
                </a:lnTo>
                <a:lnTo>
                  <a:pt x="158750" y="2689225"/>
                </a:lnTo>
                <a:lnTo>
                  <a:pt x="149225" y="2689225"/>
                </a:lnTo>
                <a:lnTo>
                  <a:pt x="139700" y="2686050"/>
                </a:lnTo>
                <a:lnTo>
                  <a:pt x="123825" y="2679700"/>
                </a:lnTo>
                <a:lnTo>
                  <a:pt x="107950" y="2670175"/>
                </a:lnTo>
                <a:lnTo>
                  <a:pt x="85725" y="2651125"/>
                </a:lnTo>
                <a:lnTo>
                  <a:pt x="66675" y="2619375"/>
                </a:lnTo>
                <a:lnTo>
                  <a:pt x="44450" y="2578100"/>
                </a:lnTo>
                <a:lnTo>
                  <a:pt x="9525" y="2505075"/>
                </a:lnTo>
                <a:lnTo>
                  <a:pt x="3175" y="2479675"/>
                </a:lnTo>
                <a:lnTo>
                  <a:pt x="0" y="2457450"/>
                </a:lnTo>
                <a:lnTo>
                  <a:pt x="3175" y="2438400"/>
                </a:lnTo>
                <a:lnTo>
                  <a:pt x="9525" y="2416175"/>
                </a:lnTo>
                <a:lnTo>
                  <a:pt x="34925" y="2355850"/>
                </a:lnTo>
                <a:lnTo>
                  <a:pt x="50800" y="2317750"/>
                </a:lnTo>
                <a:lnTo>
                  <a:pt x="60325" y="2282825"/>
                </a:lnTo>
                <a:lnTo>
                  <a:pt x="66675" y="2251075"/>
                </a:lnTo>
                <a:lnTo>
                  <a:pt x="69850" y="2222500"/>
                </a:lnTo>
                <a:lnTo>
                  <a:pt x="73025" y="2171700"/>
                </a:lnTo>
                <a:lnTo>
                  <a:pt x="73025" y="2133600"/>
                </a:lnTo>
                <a:lnTo>
                  <a:pt x="79375" y="2098675"/>
                </a:lnTo>
                <a:lnTo>
                  <a:pt x="98425" y="2038350"/>
                </a:lnTo>
                <a:lnTo>
                  <a:pt x="123825" y="1955800"/>
                </a:lnTo>
                <a:lnTo>
                  <a:pt x="155575" y="1863725"/>
                </a:lnTo>
                <a:lnTo>
                  <a:pt x="190500" y="1768475"/>
                </a:lnTo>
                <a:lnTo>
                  <a:pt x="225425" y="1685925"/>
                </a:lnTo>
                <a:lnTo>
                  <a:pt x="244475" y="1647825"/>
                </a:lnTo>
                <a:lnTo>
                  <a:pt x="263525" y="1616075"/>
                </a:lnTo>
                <a:lnTo>
                  <a:pt x="279400" y="1593850"/>
                </a:lnTo>
                <a:lnTo>
                  <a:pt x="295275" y="1577975"/>
                </a:lnTo>
                <a:lnTo>
                  <a:pt x="311150" y="1558925"/>
                </a:lnTo>
                <a:lnTo>
                  <a:pt x="323850" y="1536700"/>
                </a:lnTo>
                <a:lnTo>
                  <a:pt x="333375" y="1508125"/>
                </a:lnTo>
                <a:lnTo>
                  <a:pt x="342900" y="1473200"/>
                </a:lnTo>
                <a:lnTo>
                  <a:pt x="358775" y="1393825"/>
                </a:lnTo>
                <a:lnTo>
                  <a:pt x="377825" y="1304925"/>
                </a:lnTo>
                <a:lnTo>
                  <a:pt x="387350" y="1263650"/>
                </a:lnTo>
                <a:lnTo>
                  <a:pt x="400050" y="1219200"/>
                </a:lnTo>
                <a:lnTo>
                  <a:pt x="415925" y="1181100"/>
                </a:lnTo>
                <a:lnTo>
                  <a:pt x="434975" y="1139825"/>
                </a:lnTo>
                <a:lnTo>
                  <a:pt x="457200" y="1104900"/>
                </a:lnTo>
                <a:lnTo>
                  <a:pt x="485775" y="1069975"/>
                </a:lnTo>
                <a:lnTo>
                  <a:pt x="514350" y="1041400"/>
                </a:lnTo>
                <a:lnTo>
                  <a:pt x="533400" y="1028700"/>
                </a:lnTo>
                <a:lnTo>
                  <a:pt x="552450" y="1019175"/>
                </a:lnTo>
                <a:lnTo>
                  <a:pt x="596900" y="977900"/>
                </a:lnTo>
                <a:lnTo>
                  <a:pt x="644525" y="936625"/>
                </a:lnTo>
                <a:lnTo>
                  <a:pt x="704850" y="885825"/>
                </a:lnTo>
                <a:lnTo>
                  <a:pt x="774700" y="838200"/>
                </a:lnTo>
                <a:lnTo>
                  <a:pt x="809625" y="815975"/>
                </a:lnTo>
                <a:lnTo>
                  <a:pt x="844550" y="793750"/>
                </a:lnTo>
                <a:lnTo>
                  <a:pt x="882650" y="774700"/>
                </a:lnTo>
                <a:lnTo>
                  <a:pt x="917575" y="758825"/>
                </a:lnTo>
                <a:lnTo>
                  <a:pt x="949325" y="749300"/>
                </a:lnTo>
                <a:lnTo>
                  <a:pt x="981075" y="742950"/>
                </a:lnTo>
                <a:lnTo>
                  <a:pt x="965200" y="698500"/>
                </a:lnTo>
                <a:lnTo>
                  <a:pt x="949325" y="657225"/>
                </a:lnTo>
                <a:lnTo>
                  <a:pt x="936625" y="612775"/>
                </a:lnTo>
                <a:lnTo>
                  <a:pt x="930275" y="574675"/>
                </a:lnTo>
                <a:lnTo>
                  <a:pt x="930275" y="558800"/>
                </a:lnTo>
                <a:lnTo>
                  <a:pt x="933450" y="549275"/>
                </a:lnTo>
                <a:lnTo>
                  <a:pt x="936625" y="546100"/>
                </a:lnTo>
                <a:lnTo>
                  <a:pt x="939800" y="546100"/>
                </a:lnTo>
                <a:lnTo>
                  <a:pt x="952500" y="549275"/>
                </a:lnTo>
                <a:lnTo>
                  <a:pt x="968375" y="561975"/>
                </a:lnTo>
                <a:lnTo>
                  <a:pt x="987425" y="581025"/>
                </a:lnTo>
                <a:lnTo>
                  <a:pt x="984250" y="555625"/>
                </a:lnTo>
                <a:lnTo>
                  <a:pt x="977900" y="488950"/>
                </a:lnTo>
                <a:lnTo>
                  <a:pt x="974725" y="444500"/>
                </a:lnTo>
                <a:lnTo>
                  <a:pt x="974725" y="396875"/>
                </a:lnTo>
                <a:lnTo>
                  <a:pt x="981075" y="342900"/>
                </a:lnTo>
                <a:lnTo>
                  <a:pt x="990600" y="288925"/>
                </a:lnTo>
                <a:lnTo>
                  <a:pt x="1006475" y="234950"/>
                </a:lnTo>
                <a:lnTo>
                  <a:pt x="1016000" y="209550"/>
                </a:lnTo>
                <a:lnTo>
                  <a:pt x="1028700" y="180975"/>
                </a:lnTo>
                <a:lnTo>
                  <a:pt x="1041400" y="158750"/>
                </a:lnTo>
                <a:lnTo>
                  <a:pt x="1060450" y="133350"/>
                </a:lnTo>
                <a:lnTo>
                  <a:pt x="1079500" y="111125"/>
                </a:lnTo>
                <a:lnTo>
                  <a:pt x="1098550" y="88900"/>
                </a:lnTo>
                <a:lnTo>
                  <a:pt x="1123950" y="69850"/>
                </a:lnTo>
                <a:lnTo>
                  <a:pt x="1152525" y="53975"/>
                </a:lnTo>
                <a:lnTo>
                  <a:pt x="1181100" y="38100"/>
                </a:lnTo>
                <a:lnTo>
                  <a:pt x="1216025" y="25400"/>
                </a:lnTo>
                <a:lnTo>
                  <a:pt x="1250950" y="15875"/>
                </a:lnTo>
                <a:lnTo>
                  <a:pt x="1289050" y="6350"/>
                </a:lnTo>
                <a:lnTo>
                  <a:pt x="1333500" y="3175"/>
                </a:lnTo>
                <a:lnTo>
                  <a:pt x="1381125" y="3175"/>
                </a:lnTo>
                <a:close/>
              </a:path>
            </a:pathLst>
          </a:custGeom>
          <a:solidFill>
            <a:sysClr val="windowText" lastClr="000000">
              <a:lumMod val="65000"/>
              <a:lumOff val="35000"/>
            </a:sysClr>
          </a:solidFill>
          <a:ln>
            <a:noFill/>
          </a:ln>
        </p:spPr>
        <p:txBody>
          <a:bodyPr vert="horz" wrap="square" lIns="45720" tIns="22860" rIns="45720" bIns="22860" numCol="1" anchor="t" anchorCtr="0" compatLnSpc="1">
            <a:prstTxWarp prst="textNoShape">
              <a:avLst/>
            </a:prstTxWarp>
            <a:noAutofit/>
          </a:bodyPr>
          <a:lstStyle/>
          <a:p>
            <a:pPr marL="0" marR="0" lvl="0" indent="0" defTabSz="914217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AU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4" name="speed">
            <a:extLst>
              <a:ext uri="{FF2B5EF4-FFF2-40B4-BE49-F238E27FC236}">
                <a16:creationId xmlns:a16="http://schemas.microsoft.com/office/drawing/2014/main" id="{8081355A-0530-4AD3-832C-F0DF62A0C3D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20960" y="5037961"/>
            <a:ext cx="1665580" cy="4431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32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人口环境</a:t>
            </a:r>
            <a:endParaRPr lang="en-US" altLang="ko-KR" sz="32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5" name="speed">
            <a:extLst>
              <a:ext uri="{FF2B5EF4-FFF2-40B4-BE49-F238E27FC236}">
                <a16:creationId xmlns:a16="http://schemas.microsoft.com/office/drawing/2014/main" id="{6388E0E0-195D-408B-A1FD-F4D8BB63AD1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87291" y="4105850"/>
            <a:ext cx="1633928" cy="387798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8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市场环境</a:t>
            </a:r>
            <a:endParaRPr lang="en-US" altLang="ko-KR" sz="28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6" name="speed">
            <a:extLst>
              <a:ext uri="{FF2B5EF4-FFF2-40B4-BE49-F238E27FC236}">
                <a16:creationId xmlns:a16="http://schemas.microsoft.com/office/drawing/2014/main" id="{7716B611-A6BE-4C9E-BD03-C19F033B92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40713" y="3427251"/>
            <a:ext cx="1345827" cy="3323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2400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政策环境</a:t>
            </a:r>
            <a:endParaRPr lang="en-US" altLang="ko-KR" sz="2400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E0DEF6D1-B754-3543-A453-5C3ED66D99B1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</p:spTree>
    <p:extLst>
      <p:ext uri="{BB962C8B-B14F-4D97-AF65-F5344CB8AC3E}">
        <p14:creationId xmlns:p14="http://schemas.microsoft.com/office/powerpoint/2010/main" val="8662325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peed">
            <a:extLst>
              <a:ext uri="{FF2B5EF4-FFF2-40B4-BE49-F238E27FC236}">
                <a16:creationId xmlns:a16="http://schemas.microsoft.com/office/drawing/2014/main" id="{3BC10346-DC69-405B-9EA0-522A8FC85B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1972106"/>
            <a:ext cx="5218595" cy="2610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</a:rPr>
              <a:t>医疗卫生筹资机制改革滞后，多数老百姓自费就医</a:t>
            </a:r>
            <a:endParaRPr lang="en-US" altLang="ko-KR" sz="100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45" name="speed">
            <a:extLst>
              <a:ext uri="{FF2B5EF4-FFF2-40B4-BE49-F238E27FC236}">
                <a16:creationId xmlns:a16="http://schemas.microsoft.com/office/drawing/2014/main" id="{F7575676-A8DA-42DD-BC3C-3C662744CA0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3577397"/>
            <a:ext cx="5301556" cy="261097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ts val="2420"/>
              </a:lnSpc>
            </a:pP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</a:rPr>
              <a:t>医疗机构市场主导，片面追求经济利益</a:t>
            </a:r>
            <a:endParaRPr lang="en-US" altLang="ko-KR" sz="1000" b="0" dirty="0">
              <a:solidFill>
                <a:schemeClr val="tx2">
                  <a:lumMod val="50000"/>
                </a:schemeClr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9" name="speed">
            <a:extLst>
              <a:ext uri="{FF2B5EF4-FFF2-40B4-BE49-F238E27FC236}">
                <a16:creationId xmlns:a16="http://schemas.microsoft.com/office/drawing/2014/main" id="{0722D688-DA68-42BC-8400-4BBAF3FB62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78134" y="5106639"/>
            <a:ext cx="5325697" cy="433645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pPr>
              <a:lnSpc>
                <a:spcPct val="150000"/>
              </a:lnSpc>
            </a:pPr>
            <a:r>
              <a:rPr lang="en-US" altLang="zh-CN" sz="10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· </a:t>
            </a: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社会分配不均，贫富差距过大</a:t>
            </a:r>
            <a:endParaRPr lang="en-US" altLang="zh-CN" sz="1000" b="0" dirty="0">
              <a:solidFill>
                <a:schemeClr val="tx2">
                  <a:lumMod val="50000"/>
                </a:schemeClr>
              </a:solidFill>
              <a:sym typeface="+mn-lt"/>
            </a:endParaRPr>
          </a:p>
          <a:p>
            <a:pPr>
              <a:lnSpc>
                <a:spcPct val="150000"/>
              </a:lnSpc>
            </a:pPr>
            <a:r>
              <a:rPr lang="en-US" altLang="zh-CN" sz="10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· </a:t>
            </a:r>
            <a:r>
              <a:rPr lang="zh-CN" altLang="en-US" sz="10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人口老龄化，疾病谱慢性化，医疗的难度和成本加大</a:t>
            </a:r>
            <a:r>
              <a:rPr lang="en-US" altLang="zh-CN" sz="1000" b="0" dirty="0">
                <a:solidFill>
                  <a:schemeClr val="tx2">
                    <a:lumMod val="50000"/>
                  </a:schemeClr>
                </a:solidFill>
                <a:sym typeface="+mn-lt"/>
              </a:rPr>
              <a:t>z</a:t>
            </a:r>
            <a:endParaRPr lang="en-US" altLang="ko-KR" sz="1000" b="0" dirty="0">
              <a:solidFill>
                <a:schemeClr val="tx2">
                  <a:lumMod val="50000"/>
                </a:schemeClr>
              </a:solidFill>
              <a:sym typeface="+mn-lt"/>
            </a:endParaRPr>
          </a:p>
        </p:txBody>
      </p:sp>
      <p:sp>
        <p:nvSpPr>
          <p:cNvPr id="72" name="speed">
            <a:extLst>
              <a:ext uri="{FF2B5EF4-FFF2-40B4-BE49-F238E27FC236}">
                <a16:creationId xmlns:a16="http://schemas.microsoft.com/office/drawing/2014/main" id="{1468F20E-BAB9-49C1-BA21-DA9DC57393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7" y="1644077"/>
            <a:ext cx="2272096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政策环境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6" name="speed">
            <a:extLst>
              <a:ext uri="{FF2B5EF4-FFF2-40B4-BE49-F238E27FC236}">
                <a16:creationId xmlns:a16="http://schemas.microsoft.com/office/drawing/2014/main" id="{64E54657-2AA9-4CE9-A657-520A62F09CA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7664" y="3229764"/>
            <a:ext cx="1692118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strike="sngStrike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市场环境</a:t>
            </a:r>
            <a:endParaRPr lang="en-US" altLang="ko-KR" sz="1600" strike="sngStrike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77" name="speed">
            <a:extLst>
              <a:ext uri="{FF2B5EF4-FFF2-40B4-BE49-F238E27FC236}">
                <a16:creationId xmlns:a16="http://schemas.microsoft.com/office/drawing/2014/main" id="{C6C1C2E3-E223-4436-8C69-A36CE168F8F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02275" y="4692699"/>
            <a:ext cx="1821830" cy="221599"/>
          </a:xfrm>
          <a:prstGeom prst="rect">
            <a:avLst/>
          </a:prstGeom>
          <a:noFill/>
          <a:scene3d>
            <a:camera prst="orthographicFront">
              <a:rot lat="0" lon="0" rev="0"/>
            </a:camera>
            <a:lightRig rig="threePt" dir="t"/>
          </a:scene3d>
          <a:sp3d prstMaterial="matte">
            <a:bevelT w="1270" h="1270"/>
          </a:sp3d>
        </p:spPr>
        <p:txBody>
          <a:bodyPr wrap="square" lIns="0" tIns="0" rIns="0" bIns="0" anchor="t" anchorCtr="0">
            <a:spAutoFit/>
            <a:sp3d/>
          </a:bodyPr>
          <a:lstStyle>
            <a:defPPr>
              <a:defRPr lang="ko-KR"/>
            </a:defPPr>
            <a:lvl1pPr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  <a:buClr>
                <a:prstClr val="white"/>
              </a:buClr>
              <a:defRPr kumimoji="1" sz="1400" b="1">
                <a:solidFill>
                  <a:schemeClr val="tx1">
                    <a:lumMod val="95000"/>
                    <a:lumOff val="5000"/>
                  </a:schemeClr>
                </a:solidFill>
                <a:latin typeface="Tahoma" pitchFamily="34" charset="0"/>
                <a:ea typeface="Tahoma" pitchFamily="34" charset="0"/>
                <a:cs typeface="Tahoma" pitchFamily="34" charset="0"/>
              </a:defRPr>
            </a:lvl1pPr>
            <a:lvl2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2pPr>
            <a:lvl3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3pPr>
            <a:lvl4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4pPr>
            <a:lvl5pPr fontAlgn="base">
              <a:spcBef>
                <a:spcPct val="0"/>
              </a:spcBef>
              <a:spcAft>
                <a:spcPct val="0"/>
              </a:spcAft>
              <a:defRPr kumimoji="1">
                <a:latin typeface="굴림" pitchFamily="50" charset="-127"/>
                <a:ea typeface="굴림" pitchFamily="50" charset="-127"/>
              </a:defRPr>
            </a:lvl5pPr>
            <a:lvl6pPr>
              <a:defRPr kumimoji="1">
                <a:latin typeface="굴림" pitchFamily="50" charset="-127"/>
                <a:ea typeface="굴림" pitchFamily="50" charset="-127"/>
              </a:defRPr>
            </a:lvl6pPr>
            <a:lvl7pPr>
              <a:defRPr kumimoji="1">
                <a:latin typeface="굴림" pitchFamily="50" charset="-127"/>
                <a:ea typeface="굴림" pitchFamily="50" charset="-127"/>
              </a:defRPr>
            </a:lvl7pPr>
            <a:lvl8pPr>
              <a:defRPr kumimoji="1">
                <a:latin typeface="굴림" pitchFamily="50" charset="-127"/>
                <a:ea typeface="굴림" pitchFamily="50" charset="-127"/>
              </a:defRPr>
            </a:lvl8pPr>
            <a:lvl9pPr>
              <a:defRPr kumimoji="1">
                <a:latin typeface="굴림" pitchFamily="50" charset="-127"/>
                <a:ea typeface="굴림" pitchFamily="50" charset="-127"/>
              </a:defRPr>
            </a:lvl9pPr>
          </a:lstStyle>
          <a:p>
            <a:r>
              <a:rPr lang="zh-CN" altLang="en-US" sz="1600" dirty="0">
                <a:solidFill>
                  <a:schemeClr val="accent1"/>
                </a:solidFill>
                <a:latin typeface="微软雅黑" pitchFamily="34" charset="-122"/>
                <a:ea typeface="微软雅黑" pitchFamily="34" charset="-122"/>
                <a:cs typeface="+mn-cs"/>
                <a:sym typeface="+mn-lt"/>
              </a:rPr>
              <a:t>人口环境</a:t>
            </a:r>
            <a:endParaRPr lang="en-US" altLang="ko-KR" sz="1600" dirty="0">
              <a:solidFill>
                <a:schemeClr val="accent1"/>
              </a:solidFill>
              <a:latin typeface="微软雅黑" pitchFamily="34" charset="-122"/>
              <a:ea typeface="微软雅黑" pitchFamily="34" charset="-122"/>
              <a:cs typeface="+mn-cs"/>
              <a:sym typeface="+mn-lt"/>
            </a:endParaRPr>
          </a:p>
        </p:txBody>
      </p:sp>
      <p:sp>
        <p:nvSpPr>
          <p:cNvPr id="32" name="TextBox 51">
            <a:extLst>
              <a:ext uri="{FF2B5EF4-FFF2-40B4-BE49-F238E27FC236}">
                <a16:creationId xmlns:a16="http://schemas.microsoft.com/office/drawing/2014/main" id="{4E9DFDE5-6255-C646-8226-92BFC06285B7}"/>
              </a:ext>
            </a:extLst>
          </p:cNvPr>
          <p:cNvSpPr txBox="1"/>
          <p:nvPr/>
        </p:nvSpPr>
        <p:spPr>
          <a:xfrm>
            <a:off x="406086" y="244015"/>
            <a:ext cx="1771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“看病难看病贵”</a:t>
            </a:r>
          </a:p>
        </p:txBody>
      </p:sp>
      <p:sp>
        <p:nvSpPr>
          <p:cNvPr id="29" name="矩形 20">
            <a:extLst>
              <a:ext uri="{FF2B5EF4-FFF2-40B4-BE49-F238E27FC236}">
                <a16:creationId xmlns:a16="http://schemas.microsoft.com/office/drawing/2014/main" id="{14BFEBFA-CCD0-3948-B73B-E832B4F9AD6D}"/>
              </a:ext>
            </a:extLst>
          </p:cNvPr>
          <p:cNvSpPr/>
          <p:nvPr/>
        </p:nvSpPr>
        <p:spPr>
          <a:xfrm>
            <a:off x="4020666" y="32916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78168" y="82550"/>
                  <a:pt x="600762" y="60325"/>
                  <a:pt x="915430" y="0"/>
                </a:cubicBezTo>
                <a:lnTo>
                  <a:pt x="915430" y="316323"/>
                </a:lnTo>
                <a:cubicBezTo>
                  <a:pt x="607112" y="255998"/>
                  <a:pt x="362293" y="236948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3" name="矩形 21">
            <a:extLst>
              <a:ext uri="{FF2B5EF4-FFF2-40B4-BE49-F238E27FC236}">
                <a16:creationId xmlns:a16="http://schemas.microsoft.com/office/drawing/2014/main" id="{FA8B3B80-766E-C74E-92D8-5386E9BEC64D}"/>
              </a:ext>
            </a:extLst>
          </p:cNvPr>
          <p:cNvSpPr/>
          <p:nvPr/>
        </p:nvSpPr>
        <p:spPr>
          <a:xfrm rot="18427153">
            <a:off x="3497445" y="2355365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400807" y="94835"/>
                  <a:pt x="540190" y="88888"/>
                  <a:pt x="915430" y="0"/>
                </a:cubicBezTo>
                <a:lnTo>
                  <a:pt x="915430" y="316323"/>
                </a:lnTo>
                <a:cubicBezTo>
                  <a:pt x="582367" y="247865"/>
                  <a:pt x="380067" y="241701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34" name="矩形 22">
            <a:extLst>
              <a:ext uri="{FF2B5EF4-FFF2-40B4-BE49-F238E27FC236}">
                <a16:creationId xmlns:a16="http://schemas.microsoft.com/office/drawing/2014/main" id="{E9B7416F-C6C5-CF46-8D83-D5ED2CD2EE41}"/>
              </a:ext>
            </a:extLst>
          </p:cNvPr>
          <p:cNvSpPr/>
          <p:nvPr/>
        </p:nvSpPr>
        <p:spPr>
          <a:xfrm rot="3172847" flipV="1">
            <a:off x="3497445" y="4304269"/>
            <a:ext cx="915430" cy="468000"/>
          </a:xfrm>
          <a:custGeom>
            <a:avLst/>
            <a:gdLst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  <a:gd name="connsiteX0" fmla="*/ 0 w 915430"/>
              <a:gd name="connsiteY0" fmla="*/ 0 h 316323"/>
              <a:gd name="connsiteX1" fmla="*/ 915430 w 915430"/>
              <a:gd name="connsiteY1" fmla="*/ 0 h 316323"/>
              <a:gd name="connsiteX2" fmla="*/ 915430 w 915430"/>
              <a:gd name="connsiteY2" fmla="*/ 316323 h 316323"/>
              <a:gd name="connsiteX3" fmla="*/ 0 w 915430"/>
              <a:gd name="connsiteY3" fmla="*/ 316323 h 316323"/>
              <a:gd name="connsiteX4" fmla="*/ 0 w 915430"/>
              <a:gd name="connsiteY4" fmla="*/ 0 h 316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5430" h="316323">
                <a:moveTo>
                  <a:pt x="0" y="0"/>
                </a:moveTo>
                <a:cubicBezTo>
                  <a:pt x="398855" y="84366"/>
                  <a:pt x="557328" y="87861"/>
                  <a:pt x="915430" y="0"/>
                </a:cubicBezTo>
                <a:lnTo>
                  <a:pt x="915430" y="316323"/>
                </a:lnTo>
                <a:cubicBezTo>
                  <a:pt x="543259" y="235650"/>
                  <a:pt x="356255" y="241805"/>
                  <a:pt x="0" y="316323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34000">
                <a:schemeClr val="bg1">
                  <a:lumMod val="95000"/>
                </a:schemeClr>
              </a:gs>
              <a:gs pos="100000">
                <a:schemeClr val="bg1">
                  <a:lumMod val="75000"/>
                </a:scheme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485BA35B-18B5-5840-9F69-67EB1A4E07A6}"/>
              </a:ext>
            </a:extLst>
          </p:cNvPr>
          <p:cNvSpPr/>
          <p:nvPr/>
        </p:nvSpPr>
        <p:spPr>
          <a:xfrm>
            <a:off x="3962959" y="1439695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D8CC4743-1509-364E-939D-B3C308DC6186}"/>
              </a:ext>
            </a:extLst>
          </p:cNvPr>
          <p:cNvSpPr/>
          <p:nvPr/>
        </p:nvSpPr>
        <p:spPr>
          <a:xfrm>
            <a:off x="4731309" y="3003382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99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FA16F3D2-BD23-FF4B-BB8E-281EE36330A4}"/>
              </a:ext>
            </a:extLst>
          </p:cNvPr>
          <p:cNvSpPr/>
          <p:nvPr/>
        </p:nvSpPr>
        <p:spPr>
          <a:xfrm>
            <a:off x="3962959" y="4567069"/>
            <a:ext cx="1044574" cy="1044574"/>
          </a:xfrm>
          <a:prstGeom prst="ellipse">
            <a:avLst/>
          </a:prstGeom>
          <a:gradFill>
            <a:gsLst>
              <a:gs pos="0">
                <a:srgbClr val="3D9391"/>
              </a:gs>
              <a:gs pos="100000">
                <a:srgbClr val="446A9C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id="{17CF273B-136F-EB45-8097-C5435B1BC339}"/>
              </a:ext>
            </a:extLst>
          </p:cNvPr>
          <p:cNvSpPr/>
          <p:nvPr/>
        </p:nvSpPr>
        <p:spPr>
          <a:xfrm>
            <a:off x="4087758" y="1564494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id="{75AFD6EE-3801-A74E-9199-F3B15D18906F}"/>
              </a:ext>
            </a:extLst>
          </p:cNvPr>
          <p:cNvSpPr/>
          <p:nvPr/>
        </p:nvSpPr>
        <p:spPr>
          <a:xfrm>
            <a:off x="4856108" y="3128181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7" name="椭圆 56">
            <a:extLst>
              <a:ext uri="{FF2B5EF4-FFF2-40B4-BE49-F238E27FC236}">
                <a16:creationId xmlns:a16="http://schemas.microsoft.com/office/drawing/2014/main" id="{0A56967C-AC5B-084F-8072-0F88DDBD55F0}"/>
              </a:ext>
            </a:extLst>
          </p:cNvPr>
          <p:cNvSpPr/>
          <p:nvPr/>
        </p:nvSpPr>
        <p:spPr>
          <a:xfrm>
            <a:off x="4087758" y="4691868"/>
            <a:ext cx="794976" cy="79497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222107A4-F7FA-9648-B52C-F27B4A8DFCE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238542" y="4832581"/>
            <a:ext cx="513549" cy="513549"/>
          </a:xfrm>
          <a:prstGeom prst="rect">
            <a:avLst/>
          </a:prstGeom>
        </p:spPr>
      </p:pic>
      <p:pic>
        <p:nvPicPr>
          <p:cNvPr id="9" name="图形 8">
            <a:extLst>
              <a:ext uri="{FF2B5EF4-FFF2-40B4-BE49-F238E27FC236}">
                <a16:creationId xmlns:a16="http://schemas.microsoft.com/office/drawing/2014/main" id="{CCC7C5BB-AD3C-E84B-817C-5620D81B45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61271" y="1675955"/>
            <a:ext cx="668092" cy="598664"/>
          </a:xfrm>
          <a:prstGeom prst="rect">
            <a:avLst/>
          </a:prstGeom>
        </p:spPr>
      </p:pic>
      <p:pic>
        <p:nvPicPr>
          <p:cNvPr id="11" name="图形 10">
            <a:extLst>
              <a:ext uri="{FF2B5EF4-FFF2-40B4-BE49-F238E27FC236}">
                <a16:creationId xmlns:a16="http://schemas.microsoft.com/office/drawing/2014/main" id="{D8C0353D-684E-094C-9B93-E79A818C10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022023" y="3314691"/>
            <a:ext cx="444978" cy="444978"/>
          </a:xfrm>
          <a:prstGeom prst="rect">
            <a:avLst/>
          </a:prstGeom>
        </p:spPr>
      </p:pic>
      <p:grpSp>
        <p:nvGrpSpPr>
          <p:cNvPr id="14" name="组合 13">
            <a:extLst>
              <a:ext uri="{FF2B5EF4-FFF2-40B4-BE49-F238E27FC236}">
                <a16:creationId xmlns:a16="http://schemas.microsoft.com/office/drawing/2014/main" id="{2EAD959B-DC33-204A-A6F4-4C8DC4EE0700}"/>
              </a:ext>
            </a:extLst>
          </p:cNvPr>
          <p:cNvGrpSpPr/>
          <p:nvPr/>
        </p:nvGrpSpPr>
        <p:grpSpPr>
          <a:xfrm>
            <a:off x="2177725" y="2529203"/>
            <a:ext cx="2051655" cy="2051655"/>
            <a:chOff x="2234543" y="2918309"/>
            <a:chExt cx="2051655" cy="2051655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3EA77F70-ED72-6E46-9651-25982BF7087E}"/>
                </a:ext>
              </a:extLst>
            </p:cNvPr>
            <p:cNvSpPr/>
            <p:nvPr/>
          </p:nvSpPr>
          <p:spPr>
            <a:xfrm>
              <a:off x="2234543" y="2918309"/>
              <a:ext cx="2051655" cy="2051655"/>
            </a:xfrm>
            <a:prstGeom prst="ellipse">
              <a:avLst/>
            </a:prstGeom>
            <a:gradFill>
              <a:gsLst>
                <a:gs pos="0">
                  <a:srgbClr val="3D9391"/>
                </a:gs>
                <a:gs pos="100000">
                  <a:srgbClr val="446A9C"/>
                </a:gs>
              </a:gsLst>
              <a:lin ang="5400000" scaled="1"/>
            </a:gradFill>
            <a:ln>
              <a:noFill/>
            </a:ln>
            <a:effectLst>
              <a:outerShdw blurRad="241300" dist="38100" dir="2700000" algn="tl" rotWithShape="0">
                <a:prstClr val="black">
                  <a:alpha val="41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</a:t>
              </a:r>
              <a:endParaRPr kumimoji="1" lang="en-US" altLang="zh-CN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  <a:p>
              <a:pPr algn="ctr"/>
              <a:r>
                <a:rPr kumimoji="1" lang="zh-CN" altLang="en-US" sz="28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难题</a:t>
              </a:r>
            </a:p>
          </p:txBody>
        </p:sp>
        <p:sp>
          <p:nvSpPr>
            <p:cNvPr id="64" name="椭圆 63">
              <a:extLst>
                <a:ext uri="{FF2B5EF4-FFF2-40B4-BE49-F238E27FC236}">
                  <a16:creationId xmlns:a16="http://schemas.microsoft.com/office/drawing/2014/main" id="{81A30CE7-4259-5741-9905-1DD171CC40F2}"/>
                </a:ext>
              </a:extLst>
            </p:cNvPr>
            <p:cNvSpPr/>
            <p:nvPr/>
          </p:nvSpPr>
          <p:spPr>
            <a:xfrm>
              <a:off x="2408416" y="3095481"/>
              <a:ext cx="1703907" cy="16616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zh-CN" altLang="en-US" sz="28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22CED5A-47B4-4549-A45F-87819F73269C}"/>
                </a:ext>
              </a:extLst>
            </p:cNvPr>
            <p:cNvSpPr txBox="1"/>
            <p:nvPr/>
          </p:nvSpPr>
          <p:spPr>
            <a:xfrm>
              <a:off x="2503831" y="3713303"/>
              <a:ext cx="147631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zh-CN" altLang="en-US" sz="2400" dirty="0">
                  <a:solidFill>
                    <a:srgbClr val="3D9391"/>
                  </a:solidFill>
                  <a:latin typeface="FZDaHei-B02S" panose="02010601030101010101" pitchFamily="2" charset="-122"/>
                  <a:ea typeface="FZDaHei-B02S" panose="02010601030101010101" pitchFamily="2" charset="-122"/>
                  <a:cs typeface="Yuppy SC" panose="020F0603040207020204" pitchFamily="34" charset="-122"/>
                </a:rPr>
                <a:t>看病难题</a:t>
              </a:r>
              <a:endParaRPr kumimoji="1" lang="en-US" altLang="zh-CN" sz="2400" dirty="0">
                <a:solidFill>
                  <a:srgbClr val="3D9391"/>
                </a:solidFill>
                <a:latin typeface="FZDaHei-B02S" panose="02010601030101010101" pitchFamily="2" charset="-122"/>
                <a:ea typeface="FZDaHei-B02S" panose="02010601030101010101" pitchFamily="2" charset="-122"/>
                <a:cs typeface="Yuppy SC" panose="020F0603040207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6331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8F361A1E-2451-FC49-8B44-5A5E27CBC966}"/>
              </a:ext>
            </a:extLst>
          </p:cNvPr>
          <p:cNvGrpSpPr/>
          <p:nvPr/>
        </p:nvGrpSpPr>
        <p:grpSpPr>
          <a:xfrm>
            <a:off x="1884028" y="2481356"/>
            <a:ext cx="338287" cy="369332"/>
            <a:chOff x="2071540" y="3138835"/>
            <a:chExt cx="338286" cy="369332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A3EEB767-15BF-434F-BBCB-C2DF8329D1E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3" name="TextBox 14">
              <a:extLst>
                <a:ext uri="{FF2B5EF4-FFF2-40B4-BE49-F238E27FC236}">
                  <a16:creationId xmlns:a16="http://schemas.microsoft.com/office/drawing/2014/main" id="{D965EAE3-BB38-A746-8437-298845A9970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A4B40F4-DA03-ED45-9B84-2A59E7FCDE98}"/>
              </a:ext>
            </a:extLst>
          </p:cNvPr>
          <p:cNvGrpSpPr/>
          <p:nvPr/>
        </p:nvGrpSpPr>
        <p:grpSpPr>
          <a:xfrm>
            <a:off x="1875296" y="3343031"/>
            <a:ext cx="338287" cy="369332"/>
            <a:chOff x="2071540" y="3138835"/>
            <a:chExt cx="338286" cy="36933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FE8137C-D2F9-0C40-833E-8C72BE823F3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6" name="TextBox 14">
              <a:extLst>
                <a:ext uri="{FF2B5EF4-FFF2-40B4-BE49-F238E27FC236}">
                  <a16:creationId xmlns:a16="http://schemas.microsoft.com/office/drawing/2014/main" id="{B6D5638C-1401-1648-8976-230E6EEAD1D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D835FC4-E964-AF4D-94D3-DA7BEAD0135D}"/>
              </a:ext>
            </a:extLst>
          </p:cNvPr>
          <p:cNvGrpSpPr/>
          <p:nvPr/>
        </p:nvGrpSpPr>
        <p:grpSpPr>
          <a:xfrm>
            <a:off x="1884028" y="4018038"/>
            <a:ext cx="338287" cy="369332"/>
            <a:chOff x="2071540" y="3138835"/>
            <a:chExt cx="338286" cy="36933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8F9A628-03C2-2C4E-92EF-EA0A295F14F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9" name="TextBox 14">
              <a:extLst>
                <a:ext uri="{FF2B5EF4-FFF2-40B4-BE49-F238E27FC236}">
                  <a16:creationId xmlns:a16="http://schemas.microsoft.com/office/drawing/2014/main" id="{C83FF767-5FE0-214D-9AAE-D7AA4EF110F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0F0CAB5-33E7-9C4D-8EDC-010F1FB4FD20}"/>
              </a:ext>
            </a:extLst>
          </p:cNvPr>
          <p:cNvGrpSpPr/>
          <p:nvPr/>
        </p:nvGrpSpPr>
        <p:grpSpPr>
          <a:xfrm>
            <a:off x="1923779" y="4975852"/>
            <a:ext cx="338287" cy="369332"/>
            <a:chOff x="2071540" y="3138835"/>
            <a:chExt cx="338286" cy="36933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AC07409-D934-2442-803A-16591B91E3E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2" name="TextBox 14">
              <a:extLst>
                <a:ext uri="{FF2B5EF4-FFF2-40B4-BE49-F238E27FC236}">
                  <a16:creationId xmlns:a16="http://schemas.microsoft.com/office/drawing/2014/main" id="{125732A5-1046-3B4B-9DFA-8638BF3327C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488F193E-F4E0-F045-9E93-0EF138736EFA}"/>
              </a:ext>
            </a:extLst>
          </p:cNvPr>
          <p:cNvSpPr txBox="1"/>
          <p:nvPr/>
        </p:nvSpPr>
        <p:spPr>
          <a:xfrm>
            <a:off x="2471482" y="2825190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诊断需要借助仪器检查、昂贵的生化药品、医疗成本很高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4" name="TextBox 23">
            <a:extLst>
              <a:ext uri="{FF2B5EF4-FFF2-40B4-BE49-F238E27FC236}">
                <a16:creationId xmlns:a16="http://schemas.microsoft.com/office/drawing/2014/main" id="{082AB117-0737-BA42-9FED-8A0F9C10A2A7}"/>
              </a:ext>
            </a:extLst>
          </p:cNvPr>
          <p:cNvSpPr txBox="1"/>
          <p:nvPr/>
        </p:nvSpPr>
        <p:spPr>
          <a:xfrm>
            <a:off x="2453523" y="4369155"/>
            <a:ext cx="8011676" cy="545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西药作用单一，毒副作用很大，长期服了许多西药，反而造成更多的后遗症，由于本身的病再加上药物的副作用，使得病情变得更棘手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7BB49C7C-BF07-6C42-B717-C7A0EF2ACA12}"/>
              </a:ext>
            </a:extLst>
          </p:cNvPr>
          <p:cNvSpPr txBox="1"/>
          <p:nvPr/>
        </p:nvSpPr>
        <p:spPr>
          <a:xfrm>
            <a:off x="2486702" y="3594366"/>
            <a:ext cx="4013404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通过手术治疗，对机体损伤大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DAC72279-59B6-4A18-B245-663C02B6DE29}"/>
              </a:ext>
            </a:extLst>
          </p:cNvPr>
          <p:cNvSpPr txBox="1"/>
          <p:nvPr/>
        </p:nvSpPr>
        <p:spPr>
          <a:xfrm>
            <a:off x="2471482" y="5408023"/>
            <a:ext cx="8151124" cy="54867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西医治标不治本，目前在医学上有很多慢性疾病，西医治疗无能为力，如高血压、糖尿病、冠心病、哮喘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BABE9CAA-CE77-4A2A-8CF4-1C4FFAD74538}"/>
              </a:ext>
            </a:extLst>
          </p:cNvPr>
          <p:cNvSpPr txBox="1"/>
          <p:nvPr/>
        </p:nvSpPr>
        <p:spPr>
          <a:xfrm>
            <a:off x="2486702" y="3289343"/>
            <a:ext cx="1803944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对机体损伤大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23">
            <a:extLst>
              <a:ext uri="{FF2B5EF4-FFF2-40B4-BE49-F238E27FC236}">
                <a16:creationId xmlns:a16="http://schemas.microsoft.com/office/drawing/2014/main" id="{638FF134-376F-44E0-AE55-6C797E791510}"/>
              </a:ext>
            </a:extLst>
          </p:cNvPr>
          <p:cNvSpPr txBox="1"/>
          <p:nvPr/>
        </p:nvSpPr>
        <p:spPr>
          <a:xfrm>
            <a:off x="2471482" y="2481356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医疗成本昂贵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23">
            <a:extLst>
              <a:ext uri="{FF2B5EF4-FFF2-40B4-BE49-F238E27FC236}">
                <a16:creationId xmlns:a16="http://schemas.microsoft.com/office/drawing/2014/main" id="{742FC67C-E42B-4F49-9DD6-EE7907844862}"/>
              </a:ext>
            </a:extLst>
          </p:cNvPr>
          <p:cNvSpPr txBox="1"/>
          <p:nvPr/>
        </p:nvSpPr>
        <p:spPr>
          <a:xfrm>
            <a:off x="2471482" y="4031044"/>
            <a:ext cx="2371109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副作用大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6" name="TextBox 23">
            <a:extLst>
              <a:ext uri="{FF2B5EF4-FFF2-40B4-BE49-F238E27FC236}">
                <a16:creationId xmlns:a16="http://schemas.microsoft.com/office/drawing/2014/main" id="{CFBAF921-6C25-4A78-B3CA-9D543A362161}"/>
              </a:ext>
            </a:extLst>
          </p:cNvPr>
          <p:cNvSpPr txBox="1"/>
          <p:nvPr/>
        </p:nvSpPr>
        <p:spPr>
          <a:xfrm>
            <a:off x="2498978" y="5027244"/>
            <a:ext cx="1803944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治标不治本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E696E1D0-4476-9646-A508-B8D822FE2111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西医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16867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" name="组合 90">
            <a:extLst>
              <a:ext uri="{FF2B5EF4-FFF2-40B4-BE49-F238E27FC236}">
                <a16:creationId xmlns:a16="http://schemas.microsoft.com/office/drawing/2014/main" id="{8F361A1E-2451-FC49-8B44-5A5E27CBC966}"/>
              </a:ext>
            </a:extLst>
          </p:cNvPr>
          <p:cNvGrpSpPr/>
          <p:nvPr/>
        </p:nvGrpSpPr>
        <p:grpSpPr>
          <a:xfrm>
            <a:off x="1884028" y="2481356"/>
            <a:ext cx="338287" cy="369332"/>
            <a:chOff x="2071540" y="3138835"/>
            <a:chExt cx="338286" cy="369332"/>
          </a:xfrm>
        </p:grpSpPr>
        <p:sp>
          <p:nvSpPr>
            <p:cNvPr id="92" name="椭圆 91">
              <a:extLst>
                <a:ext uri="{FF2B5EF4-FFF2-40B4-BE49-F238E27FC236}">
                  <a16:creationId xmlns:a16="http://schemas.microsoft.com/office/drawing/2014/main" id="{A3EEB767-15BF-434F-BBCB-C2DF8329D1E2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3" name="TextBox 14">
              <a:extLst>
                <a:ext uri="{FF2B5EF4-FFF2-40B4-BE49-F238E27FC236}">
                  <a16:creationId xmlns:a16="http://schemas.microsoft.com/office/drawing/2014/main" id="{D965EAE3-BB38-A746-8437-298845A99705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1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4" name="组合 93">
            <a:extLst>
              <a:ext uri="{FF2B5EF4-FFF2-40B4-BE49-F238E27FC236}">
                <a16:creationId xmlns:a16="http://schemas.microsoft.com/office/drawing/2014/main" id="{7A4B40F4-DA03-ED45-9B84-2A59E7FCDE98}"/>
              </a:ext>
            </a:extLst>
          </p:cNvPr>
          <p:cNvGrpSpPr/>
          <p:nvPr/>
        </p:nvGrpSpPr>
        <p:grpSpPr>
          <a:xfrm>
            <a:off x="1884028" y="3192203"/>
            <a:ext cx="338287" cy="369332"/>
            <a:chOff x="2071540" y="3138835"/>
            <a:chExt cx="338286" cy="369332"/>
          </a:xfrm>
        </p:grpSpPr>
        <p:sp>
          <p:nvSpPr>
            <p:cNvPr id="95" name="椭圆 94">
              <a:extLst>
                <a:ext uri="{FF2B5EF4-FFF2-40B4-BE49-F238E27FC236}">
                  <a16:creationId xmlns:a16="http://schemas.microsoft.com/office/drawing/2014/main" id="{BFE8137C-D2F9-0C40-833E-8C72BE823F37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6" name="TextBox 14">
              <a:extLst>
                <a:ext uri="{FF2B5EF4-FFF2-40B4-BE49-F238E27FC236}">
                  <a16:creationId xmlns:a16="http://schemas.microsoft.com/office/drawing/2014/main" id="{B6D5638C-1401-1648-8976-230E6EEAD1D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2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97" name="组合 96">
            <a:extLst>
              <a:ext uri="{FF2B5EF4-FFF2-40B4-BE49-F238E27FC236}">
                <a16:creationId xmlns:a16="http://schemas.microsoft.com/office/drawing/2014/main" id="{7D835FC4-E964-AF4D-94D3-DA7BEAD0135D}"/>
              </a:ext>
            </a:extLst>
          </p:cNvPr>
          <p:cNvGrpSpPr/>
          <p:nvPr/>
        </p:nvGrpSpPr>
        <p:grpSpPr>
          <a:xfrm>
            <a:off x="1884028" y="3903048"/>
            <a:ext cx="338287" cy="369332"/>
            <a:chOff x="2071540" y="3138835"/>
            <a:chExt cx="338286" cy="369332"/>
          </a:xfrm>
        </p:grpSpPr>
        <p:sp>
          <p:nvSpPr>
            <p:cNvPr id="98" name="椭圆 97">
              <a:extLst>
                <a:ext uri="{FF2B5EF4-FFF2-40B4-BE49-F238E27FC236}">
                  <a16:creationId xmlns:a16="http://schemas.microsoft.com/office/drawing/2014/main" id="{28F9A628-03C2-2C4E-92EF-EA0A295F14F3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99" name="TextBox 14">
              <a:extLst>
                <a:ext uri="{FF2B5EF4-FFF2-40B4-BE49-F238E27FC236}">
                  <a16:creationId xmlns:a16="http://schemas.microsoft.com/office/drawing/2014/main" id="{C83FF767-5FE0-214D-9AAE-D7AA4EF110F6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3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grpSp>
        <p:nvGrpSpPr>
          <p:cNvPr id="100" name="组合 99">
            <a:extLst>
              <a:ext uri="{FF2B5EF4-FFF2-40B4-BE49-F238E27FC236}">
                <a16:creationId xmlns:a16="http://schemas.microsoft.com/office/drawing/2014/main" id="{50F0CAB5-33E7-9C4D-8EDC-010F1FB4FD20}"/>
              </a:ext>
            </a:extLst>
          </p:cNvPr>
          <p:cNvGrpSpPr/>
          <p:nvPr/>
        </p:nvGrpSpPr>
        <p:grpSpPr>
          <a:xfrm>
            <a:off x="1884028" y="4600644"/>
            <a:ext cx="338287" cy="369332"/>
            <a:chOff x="2071540" y="3138835"/>
            <a:chExt cx="338286" cy="369332"/>
          </a:xfrm>
        </p:grpSpPr>
        <p:sp>
          <p:nvSpPr>
            <p:cNvPr id="101" name="椭圆 100">
              <a:extLst>
                <a:ext uri="{FF2B5EF4-FFF2-40B4-BE49-F238E27FC236}">
                  <a16:creationId xmlns:a16="http://schemas.microsoft.com/office/drawing/2014/main" id="{7AC07409-D934-2442-803A-16591B91E3E8}"/>
                </a:ext>
              </a:extLst>
            </p:cNvPr>
            <p:cNvSpPr/>
            <p:nvPr/>
          </p:nvSpPr>
          <p:spPr>
            <a:xfrm>
              <a:off x="2071540" y="3142952"/>
              <a:ext cx="338286" cy="33828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latin typeface="Agency FB" panose="020B0503020202020204" pitchFamily="34" charset="0"/>
              </a:endParaRPr>
            </a:p>
          </p:txBody>
        </p:sp>
        <p:sp>
          <p:nvSpPr>
            <p:cNvPr id="102" name="TextBox 14">
              <a:extLst>
                <a:ext uri="{FF2B5EF4-FFF2-40B4-BE49-F238E27FC236}">
                  <a16:creationId xmlns:a16="http://schemas.microsoft.com/office/drawing/2014/main" id="{125732A5-1046-3B4B-9DFA-8638BF3327CC}"/>
                </a:ext>
              </a:extLst>
            </p:cNvPr>
            <p:cNvSpPr txBox="1"/>
            <p:nvPr/>
          </p:nvSpPr>
          <p:spPr>
            <a:xfrm>
              <a:off x="2111291" y="3138835"/>
              <a:ext cx="274723" cy="369332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defPPr>
                <a:defRPr lang="zh-CN"/>
              </a:defPPr>
              <a:lvl1pPr>
                <a:defRPr sz="1400">
                  <a:solidFill>
                    <a:schemeClr val="bg2"/>
                  </a:solidFill>
                  <a:latin typeface="Impact" pitchFamily="34" charset="0"/>
                </a:defRPr>
              </a:lvl1pPr>
            </a:lstStyle>
            <a:p>
              <a:pPr algn="ctr"/>
              <a:r>
                <a:rPr lang="en-US" altLang="zh-CN" sz="2400" dirty="0">
                  <a:solidFill>
                    <a:schemeClr val="bg1"/>
                  </a:solidFill>
                  <a:latin typeface="Agency FB" panose="020B0503020202020204" pitchFamily="34" charset="0"/>
                  <a:ea typeface="造字工房悦黑（非商用）常规体" pitchFamily="2" charset="-122"/>
                </a:rPr>
                <a:t>4</a:t>
              </a:r>
              <a:endParaRPr lang="zh-CN" altLang="en-US" sz="2400" dirty="0">
                <a:solidFill>
                  <a:schemeClr val="bg1"/>
                </a:solidFill>
                <a:latin typeface="Agency FB" panose="020B0503020202020204" pitchFamily="34" charset="0"/>
                <a:ea typeface="造字工房悦黑（非商用）常规体" pitchFamily="2" charset="-122"/>
              </a:endParaRPr>
            </a:p>
          </p:txBody>
        </p:sp>
      </p:grpSp>
      <p:sp>
        <p:nvSpPr>
          <p:cNvPr id="103" name="TextBox 23">
            <a:extLst>
              <a:ext uri="{FF2B5EF4-FFF2-40B4-BE49-F238E27FC236}">
                <a16:creationId xmlns:a16="http://schemas.microsoft.com/office/drawing/2014/main" id="{488F193E-F4E0-F045-9E93-0EF138736EFA}"/>
              </a:ext>
            </a:extLst>
          </p:cNvPr>
          <p:cNvSpPr txBox="1"/>
          <p:nvPr/>
        </p:nvSpPr>
        <p:spPr>
          <a:xfrm>
            <a:off x="2488403" y="2835812"/>
            <a:ext cx="4932812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望闻问切，不需要借助仪器检查，价格低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5" name="TextBox 23">
            <a:extLst>
              <a:ext uri="{FF2B5EF4-FFF2-40B4-BE49-F238E27FC236}">
                <a16:creationId xmlns:a16="http://schemas.microsoft.com/office/drawing/2014/main" id="{7BB49C7C-BF07-6C42-B717-C7A0EF2ACA12}"/>
              </a:ext>
            </a:extLst>
          </p:cNvPr>
          <p:cNvSpPr txBox="1"/>
          <p:nvPr/>
        </p:nvSpPr>
        <p:spPr>
          <a:xfrm>
            <a:off x="2471482" y="3549004"/>
            <a:ext cx="4747282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治疗不需要手术，对机体没有损伤或损伤小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06" name="TextBox 23">
            <a:extLst>
              <a:ext uri="{FF2B5EF4-FFF2-40B4-BE49-F238E27FC236}">
                <a16:creationId xmlns:a16="http://schemas.microsoft.com/office/drawing/2014/main" id="{6F384E41-F543-F24D-866E-C4AEC21F64FF}"/>
              </a:ext>
            </a:extLst>
          </p:cNvPr>
          <p:cNvSpPr txBox="1"/>
          <p:nvPr/>
        </p:nvSpPr>
        <p:spPr>
          <a:xfrm>
            <a:off x="2488403" y="5014691"/>
            <a:ext cx="8245852" cy="545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治疗彻底、预后稳定，中医看重的是人整体的调养，治病的同时增加人的抵抗力，让人尽快恢复或者自愈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110" name="TextBox 23">
            <a:extLst>
              <a:ext uri="{FF2B5EF4-FFF2-40B4-BE49-F238E27FC236}">
                <a16:creationId xmlns:a16="http://schemas.microsoft.com/office/drawing/2014/main" id="{6C56103B-C6E1-D841-BC6B-35E43BA732C1}"/>
              </a:ext>
            </a:extLst>
          </p:cNvPr>
          <p:cNvSpPr txBox="1"/>
          <p:nvPr/>
        </p:nvSpPr>
        <p:spPr>
          <a:xfrm>
            <a:off x="2471482" y="4258194"/>
            <a:ext cx="8262772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200"/>
              </a:lnSpc>
            </a:pPr>
            <a:r>
              <a:rPr lang="zh-CN" altLang="en-US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中药副作用小，只要辨证论治，配伍得当，中药几乎没有什么副作用</a:t>
            </a:r>
            <a:endParaRPr lang="en-US" altLang="zh-CN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58" name="TextBox 23">
            <a:extLst>
              <a:ext uri="{FF2B5EF4-FFF2-40B4-BE49-F238E27FC236}">
                <a16:creationId xmlns:a16="http://schemas.microsoft.com/office/drawing/2014/main" id="{F2243E5F-2EB0-4949-AA41-E9527BD765A6}"/>
              </a:ext>
            </a:extLst>
          </p:cNvPr>
          <p:cNvSpPr txBox="1"/>
          <p:nvPr/>
        </p:nvSpPr>
        <p:spPr>
          <a:xfrm>
            <a:off x="2488403" y="2491978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价格低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3" name="TextBox 23">
            <a:extLst>
              <a:ext uri="{FF2B5EF4-FFF2-40B4-BE49-F238E27FC236}">
                <a16:creationId xmlns:a16="http://schemas.microsoft.com/office/drawing/2014/main" id="{A588E482-0996-47A6-BE8E-DB35358125D5}"/>
              </a:ext>
            </a:extLst>
          </p:cNvPr>
          <p:cNvSpPr txBox="1"/>
          <p:nvPr/>
        </p:nvSpPr>
        <p:spPr>
          <a:xfrm>
            <a:off x="2488403" y="3241938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对机体损伤小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4" name="TextBox 23">
            <a:extLst>
              <a:ext uri="{FF2B5EF4-FFF2-40B4-BE49-F238E27FC236}">
                <a16:creationId xmlns:a16="http://schemas.microsoft.com/office/drawing/2014/main" id="{E92C1E4D-43CD-4492-AD39-32A036FB9A50}"/>
              </a:ext>
            </a:extLst>
          </p:cNvPr>
          <p:cNvSpPr txBox="1"/>
          <p:nvPr/>
        </p:nvSpPr>
        <p:spPr>
          <a:xfrm>
            <a:off x="2488403" y="3925607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副作用小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5" name="TextBox 23">
            <a:extLst>
              <a:ext uri="{FF2B5EF4-FFF2-40B4-BE49-F238E27FC236}">
                <a16:creationId xmlns:a16="http://schemas.microsoft.com/office/drawing/2014/main" id="{595ED7A2-519B-4773-9940-56199145ED86}"/>
              </a:ext>
            </a:extLst>
          </p:cNvPr>
          <p:cNvSpPr txBox="1"/>
          <p:nvPr/>
        </p:nvSpPr>
        <p:spPr>
          <a:xfrm>
            <a:off x="2488403" y="4659600"/>
            <a:ext cx="7357961" cy="26654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2200"/>
              </a:lnSpc>
            </a:pPr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45265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2124883" y="2100549"/>
            <a:ext cx="1044000" cy="1044000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B72D0BF-FC4B-9C46-9AB9-21E2D8FC9F0C}"/>
              </a:ext>
            </a:extLst>
          </p:cNvPr>
          <p:cNvSpPr>
            <a:spLocks noEditPoints="1"/>
          </p:cNvSpPr>
          <p:nvPr/>
        </p:nvSpPr>
        <p:spPr bwMode="auto">
          <a:xfrm>
            <a:off x="6547520" y="2100549"/>
            <a:ext cx="1044000" cy="104400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2103631" y="1713444"/>
            <a:ext cx="277647" cy="27681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526268" y="1713444"/>
            <a:ext cx="277647" cy="27681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425452" y="16433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3235517" y="2195275"/>
            <a:ext cx="2497663" cy="8874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中西医的根本区别在于，中医是一门医学理论，要治病该怎么做的理论，其理论能够诠释自己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6848089" y="16433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7658154" y="2195275"/>
            <a:ext cx="2497663" cy="8762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solidFill>
                  <a:schemeClr val="tx2"/>
                </a:solidFill>
                <a:latin typeface="Source Han Sans CN" panose="020B0500000000000000" pitchFamily="34" charset="-128"/>
                <a:ea typeface="Source Han Sans CN" panose="020B0500000000000000" pitchFamily="34" charset="-128"/>
              </a:rPr>
              <a:t>西医是一门技术，没有怎么治病的理论，全仰仗、生物学、生物物理学、生物化学来解释自己。</a:t>
            </a:r>
            <a:endParaRPr lang="id-ID" sz="1200" dirty="0">
              <a:solidFill>
                <a:schemeClr val="tx2"/>
              </a:solidFill>
              <a:latin typeface="Source Han Sans CN" panose="020B0500000000000000" pitchFamily="34" charset="-128"/>
              <a:ea typeface="Source Han Sans CN" panose="020B0500000000000000" pitchFamily="34" charset="-128"/>
            </a:endParaRP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AD534C-9CC6-DC4C-9FB5-AD407A5CE8E4}"/>
              </a:ext>
            </a:extLst>
          </p:cNvPr>
          <p:cNvSpPr/>
          <p:nvPr/>
        </p:nvSpPr>
        <p:spPr>
          <a:xfrm>
            <a:off x="2170494" y="3451827"/>
            <a:ext cx="3449667" cy="26775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48B0CA-8114-9542-A9C2-69A5BFCA9A1F}"/>
              </a:ext>
            </a:extLst>
          </p:cNvPr>
          <p:cNvSpPr/>
          <p:nvPr/>
        </p:nvSpPr>
        <p:spPr>
          <a:xfrm>
            <a:off x="2170494" y="3451827"/>
            <a:ext cx="807516" cy="26826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164D4-6A70-334E-98A8-503F8F16AD9A}"/>
              </a:ext>
            </a:extLst>
          </p:cNvPr>
          <p:cNvSpPr/>
          <p:nvPr/>
        </p:nvSpPr>
        <p:spPr>
          <a:xfrm>
            <a:off x="2315563" y="3850298"/>
            <a:ext cx="3304598" cy="2677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CF4648-872F-6741-9F44-6A693599D374}"/>
              </a:ext>
            </a:extLst>
          </p:cNvPr>
          <p:cNvSpPr/>
          <p:nvPr/>
        </p:nvSpPr>
        <p:spPr>
          <a:xfrm>
            <a:off x="2170494" y="3850298"/>
            <a:ext cx="807516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AB2D201A-2E16-5742-9ACE-1149ACAC4187}"/>
              </a:ext>
            </a:extLst>
          </p:cNvPr>
          <p:cNvSpPr/>
          <p:nvPr/>
        </p:nvSpPr>
        <p:spPr>
          <a:xfrm>
            <a:off x="2315563" y="4271481"/>
            <a:ext cx="3304598" cy="267753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816AAF47-A3B3-1446-8F60-5D1CB321B91A}"/>
              </a:ext>
            </a:extLst>
          </p:cNvPr>
          <p:cNvSpPr/>
          <p:nvPr/>
        </p:nvSpPr>
        <p:spPr>
          <a:xfrm>
            <a:off x="2170494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2170494" y="4676696"/>
            <a:ext cx="3449667" cy="483486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2170494" y="4676696"/>
            <a:ext cx="825015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0" name="Rectangle 62">
            <a:extLst>
              <a:ext uri="{FF2B5EF4-FFF2-40B4-BE49-F238E27FC236}">
                <a16:creationId xmlns:a16="http://schemas.microsoft.com/office/drawing/2014/main" id="{4597E6B7-CE8A-C647-A64C-9A8DE5025B2D}"/>
              </a:ext>
            </a:extLst>
          </p:cNvPr>
          <p:cNvSpPr/>
          <p:nvPr/>
        </p:nvSpPr>
        <p:spPr>
          <a:xfrm>
            <a:off x="6862949" y="345182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86CEF5D7-E1E1-D047-A5AF-B53B02436630}"/>
              </a:ext>
            </a:extLst>
          </p:cNvPr>
          <p:cNvSpPr/>
          <p:nvPr/>
        </p:nvSpPr>
        <p:spPr>
          <a:xfrm>
            <a:off x="6862949" y="3451826"/>
            <a:ext cx="1652299" cy="267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B45A01E-CC63-2642-BC45-D495FB7F3E7D}"/>
              </a:ext>
            </a:extLst>
          </p:cNvPr>
          <p:cNvSpPr txBox="1">
            <a:spLocks/>
          </p:cNvSpPr>
          <p:nvPr/>
        </p:nvSpPr>
        <p:spPr>
          <a:xfrm>
            <a:off x="6848089" y="344218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50%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D47934-D1B7-384E-8EA4-A922E4FE2BC4}"/>
              </a:ext>
            </a:extLst>
          </p:cNvPr>
          <p:cNvGrpSpPr/>
          <p:nvPr/>
        </p:nvGrpSpPr>
        <p:grpSpPr>
          <a:xfrm>
            <a:off x="6537477" y="3507025"/>
            <a:ext cx="146345" cy="155153"/>
            <a:chOff x="4775200" y="1474788"/>
            <a:chExt cx="342900" cy="363538"/>
          </a:xfrm>
          <a:solidFill>
            <a:schemeClr val="tx2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0DC1E1F3-0DB5-974A-8F55-D952DED3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1611313"/>
              <a:ext cx="250825" cy="227013"/>
            </a:xfrm>
            <a:custGeom>
              <a:avLst/>
              <a:gdLst>
                <a:gd name="T0" fmla="*/ 36 w 44"/>
                <a:gd name="T1" fmla="*/ 32 h 40"/>
                <a:gd name="T2" fmla="*/ 32 w 44"/>
                <a:gd name="T3" fmla="*/ 32 h 40"/>
                <a:gd name="T4" fmla="*/ 32 w 44"/>
                <a:gd name="T5" fmla="*/ 0 h 40"/>
                <a:gd name="T6" fmla="*/ 24 w 44"/>
                <a:gd name="T7" fmla="*/ 0 h 40"/>
                <a:gd name="T8" fmla="*/ 24 w 44"/>
                <a:gd name="T9" fmla="*/ 32 h 40"/>
                <a:gd name="T10" fmla="*/ 20 w 44"/>
                <a:gd name="T11" fmla="*/ 32 h 40"/>
                <a:gd name="T12" fmla="*/ 20 w 44"/>
                <a:gd name="T13" fmla="*/ 0 h 40"/>
                <a:gd name="T14" fmla="*/ 12 w 44"/>
                <a:gd name="T15" fmla="*/ 0 h 40"/>
                <a:gd name="T16" fmla="*/ 12 w 44"/>
                <a:gd name="T17" fmla="*/ 32 h 40"/>
                <a:gd name="T18" fmla="*/ 8 w 44"/>
                <a:gd name="T19" fmla="*/ 32 h 40"/>
                <a:gd name="T20" fmla="*/ 8 w 44"/>
                <a:gd name="T21" fmla="*/ 0 h 40"/>
                <a:gd name="T22" fmla="*/ 0 w 44"/>
                <a:gd name="T23" fmla="*/ 0 h 40"/>
                <a:gd name="T24" fmla="*/ 0 w 44"/>
                <a:gd name="T25" fmla="*/ 38 h 40"/>
                <a:gd name="T26" fmla="*/ 2 w 44"/>
                <a:gd name="T27" fmla="*/ 40 h 40"/>
                <a:gd name="T28" fmla="*/ 42 w 44"/>
                <a:gd name="T29" fmla="*/ 40 h 40"/>
                <a:gd name="T30" fmla="*/ 44 w 44"/>
                <a:gd name="T31" fmla="*/ 38 h 40"/>
                <a:gd name="T32" fmla="*/ 44 w 44"/>
                <a:gd name="T33" fmla="*/ 0 h 40"/>
                <a:gd name="T34" fmla="*/ 36 w 44"/>
                <a:gd name="T35" fmla="*/ 0 h 40"/>
                <a:gd name="T36" fmla="*/ 36 w 44"/>
                <a:gd name="T3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0">
                  <a:moveTo>
                    <a:pt x="3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6370DE58-E475-0B49-A4BF-A771BE102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5200" y="1474788"/>
              <a:ext cx="342900" cy="114300"/>
            </a:xfrm>
            <a:custGeom>
              <a:avLst/>
              <a:gdLst>
                <a:gd name="T0" fmla="*/ 56 w 60"/>
                <a:gd name="T1" fmla="*/ 8 h 20"/>
                <a:gd name="T2" fmla="*/ 40 w 60"/>
                <a:gd name="T3" fmla="*/ 8 h 20"/>
                <a:gd name="T4" fmla="*/ 40 w 60"/>
                <a:gd name="T5" fmla="*/ 2 h 20"/>
                <a:gd name="T6" fmla="*/ 38 w 60"/>
                <a:gd name="T7" fmla="*/ 0 h 20"/>
                <a:gd name="T8" fmla="*/ 22 w 60"/>
                <a:gd name="T9" fmla="*/ 0 h 20"/>
                <a:gd name="T10" fmla="*/ 20 w 60"/>
                <a:gd name="T11" fmla="*/ 2 h 20"/>
                <a:gd name="T12" fmla="*/ 20 w 60"/>
                <a:gd name="T13" fmla="*/ 8 h 20"/>
                <a:gd name="T14" fmla="*/ 4 w 60"/>
                <a:gd name="T15" fmla="*/ 8 h 20"/>
                <a:gd name="T16" fmla="*/ 0 w 60"/>
                <a:gd name="T17" fmla="*/ 12 h 20"/>
                <a:gd name="T18" fmla="*/ 0 w 60"/>
                <a:gd name="T19" fmla="*/ 16 h 20"/>
                <a:gd name="T20" fmla="*/ 4 w 60"/>
                <a:gd name="T21" fmla="*/ 20 h 20"/>
                <a:gd name="T22" fmla="*/ 56 w 60"/>
                <a:gd name="T23" fmla="*/ 20 h 20"/>
                <a:gd name="T24" fmla="*/ 60 w 60"/>
                <a:gd name="T25" fmla="*/ 16 h 20"/>
                <a:gd name="T26" fmla="*/ 60 w 60"/>
                <a:gd name="T27" fmla="*/ 12 h 20"/>
                <a:gd name="T28" fmla="*/ 56 w 60"/>
                <a:gd name="T29" fmla="*/ 8 h 20"/>
                <a:gd name="T30" fmla="*/ 24 w 60"/>
                <a:gd name="T31" fmla="*/ 8 h 20"/>
                <a:gd name="T32" fmla="*/ 24 w 60"/>
                <a:gd name="T33" fmla="*/ 4 h 20"/>
                <a:gd name="T34" fmla="*/ 36 w 60"/>
                <a:gd name="T35" fmla="*/ 4 h 20"/>
                <a:gd name="T36" fmla="*/ 36 w 60"/>
                <a:gd name="T37" fmla="*/ 8 h 20"/>
                <a:gd name="T38" fmla="*/ 24 w 60"/>
                <a:gd name="T3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0">
                  <a:moveTo>
                    <a:pt x="56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58" y="8"/>
                    <a:pt x="56" y="8"/>
                  </a:cubicBezTo>
                  <a:close/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Rectangle 69">
            <a:extLst>
              <a:ext uri="{FF2B5EF4-FFF2-40B4-BE49-F238E27FC236}">
                <a16:creationId xmlns:a16="http://schemas.microsoft.com/office/drawing/2014/main" id="{8A302D0F-0C2C-DB41-B56A-D2D61BC93666}"/>
              </a:ext>
            </a:extLst>
          </p:cNvPr>
          <p:cNvSpPr/>
          <p:nvPr/>
        </p:nvSpPr>
        <p:spPr>
          <a:xfrm>
            <a:off x="6862949" y="3850298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4267E086-6247-8D4C-92CD-97291251EA2B}"/>
              </a:ext>
            </a:extLst>
          </p:cNvPr>
          <p:cNvSpPr/>
          <p:nvPr/>
        </p:nvSpPr>
        <p:spPr>
          <a:xfrm>
            <a:off x="6862949" y="3850298"/>
            <a:ext cx="1943882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70399A2-79C1-1D43-B2D7-A0A1044C9F80}"/>
              </a:ext>
            </a:extLst>
          </p:cNvPr>
          <p:cNvSpPr txBox="1">
            <a:spLocks/>
          </p:cNvSpPr>
          <p:nvPr/>
        </p:nvSpPr>
        <p:spPr>
          <a:xfrm>
            <a:off x="6848089" y="3840653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62%</a:t>
            </a:r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4064145-DD35-FC4F-90AA-46CD2075D34C}"/>
              </a:ext>
            </a:extLst>
          </p:cNvPr>
          <p:cNvSpPr>
            <a:spLocks/>
          </p:cNvSpPr>
          <p:nvPr/>
        </p:nvSpPr>
        <p:spPr bwMode="auto">
          <a:xfrm>
            <a:off x="6557124" y="3933046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4">
            <a:extLst>
              <a:ext uri="{FF2B5EF4-FFF2-40B4-BE49-F238E27FC236}">
                <a16:creationId xmlns:a16="http://schemas.microsoft.com/office/drawing/2014/main" id="{24DA202F-AE07-7646-AB82-E6A0F929B371}"/>
              </a:ext>
            </a:extLst>
          </p:cNvPr>
          <p:cNvSpPr/>
          <p:nvPr/>
        </p:nvSpPr>
        <p:spPr>
          <a:xfrm>
            <a:off x="6862949" y="427148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5">
            <a:extLst>
              <a:ext uri="{FF2B5EF4-FFF2-40B4-BE49-F238E27FC236}">
                <a16:creationId xmlns:a16="http://schemas.microsoft.com/office/drawing/2014/main" id="{9A415C08-B913-0C4A-83F1-18A84A40B384}"/>
              </a:ext>
            </a:extLst>
          </p:cNvPr>
          <p:cNvSpPr/>
          <p:nvPr/>
        </p:nvSpPr>
        <p:spPr>
          <a:xfrm>
            <a:off x="6862949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F9610B7B-135E-C54C-99D4-5C452A044F0B}"/>
              </a:ext>
            </a:extLst>
          </p:cNvPr>
          <p:cNvSpPr txBox="1">
            <a:spLocks/>
          </p:cNvSpPr>
          <p:nvPr/>
        </p:nvSpPr>
        <p:spPr>
          <a:xfrm>
            <a:off x="6848089" y="426183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25%</a:t>
            </a:r>
          </a:p>
        </p:txBody>
      </p:sp>
      <p:grpSp>
        <p:nvGrpSpPr>
          <p:cNvPr id="76" name="Group 77">
            <a:extLst>
              <a:ext uri="{FF2B5EF4-FFF2-40B4-BE49-F238E27FC236}">
                <a16:creationId xmlns:a16="http://schemas.microsoft.com/office/drawing/2014/main" id="{0B905CE8-EA6B-6A48-A568-5D4DAAE5A7FC}"/>
              </a:ext>
            </a:extLst>
          </p:cNvPr>
          <p:cNvGrpSpPr/>
          <p:nvPr/>
        </p:nvGrpSpPr>
        <p:grpSpPr>
          <a:xfrm>
            <a:off x="6542597" y="4340097"/>
            <a:ext cx="148377" cy="145668"/>
            <a:chOff x="3294063" y="1474788"/>
            <a:chExt cx="347662" cy="341313"/>
          </a:xfrm>
          <a:solidFill>
            <a:schemeClr val="tx2"/>
          </a:solidFill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02D01EC3-B20C-9E42-A610-5F7A0A61D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D96136DF-6598-0D41-AC1F-3AF9BC80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FC7B97E-2C55-E84F-88C3-747A1B96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0" name="Rectangle 82">
            <a:extLst>
              <a:ext uri="{FF2B5EF4-FFF2-40B4-BE49-F238E27FC236}">
                <a16:creationId xmlns:a16="http://schemas.microsoft.com/office/drawing/2014/main" id="{343D72DE-7B7A-5141-A010-CF28392DEA88}"/>
              </a:ext>
            </a:extLst>
          </p:cNvPr>
          <p:cNvSpPr/>
          <p:nvPr/>
        </p:nvSpPr>
        <p:spPr>
          <a:xfrm>
            <a:off x="6862949" y="467669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3">
            <a:extLst>
              <a:ext uri="{FF2B5EF4-FFF2-40B4-BE49-F238E27FC236}">
                <a16:creationId xmlns:a16="http://schemas.microsoft.com/office/drawing/2014/main" id="{795E956E-C8EA-154D-A7E7-D693662A233D}"/>
              </a:ext>
            </a:extLst>
          </p:cNvPr>
          <p:cNvSpPr/>
          <p:nvPr/>
        </p:nvSpPr>
        <p:spPr>
          <a:xfrm>
            <a:off x="6862949" y="4676696"/>
            <a:ext cx="2462249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EA14204D-0F34-EC4D-A708-3BEF1CB23DD2}"/>
              </a:ext>
            </a:extLst>
          </p:cNvPr>
          <p:cNvSpPr txBox="1">
            <a:spLocks/>
          </p:cNvSpPr>
          <p:nvPr/>
        </p:nvSpPr>
        <p:spPr>
          <a:xfrm>
            <a:off x="6848089" y="466705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83" name="Freeform 11">
            <a:extLst>
              <a:ext uri="{FF2B5EF4-FFF2-40B4-BE49-F238E27FC236}">
                <a16:creationId xmlns:a16="http://schemas.microsoft.com/office/drawing/2014/main" id="{F377C7DA-C484-754B-A211-C93F38EFFE9E}"/>
              </a:ext>
            </a:extLst>
          </p:cNvPr>
          <p:cNvSpPr>
            <a:spLocks/>
          </p:cNvSpPr>
          <p:nvPr/>
        </p:nvSpPr>
        <p:spPr bwMode="auto">
          <a:xfrm>
            <a:off x="6537477" y="4779330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Rectangle 87">
            <a:extLst>
              <a:ext uri="{FF2B5EF4-FFF2-40B4-BE49-F238E27FC236}">
                <a16:creationId xmlns:a16="http://schemas.microsoft.com/office/drawing/2014/main" id="{F99DCC84-59EC-2E4D-88F6-D52426922681}"/>
              </a:ext>
            </a:extLst>
          </p:cNvPr>
          <p:cNvSpPr/>
          <p:nvPr/>
        </p:nvSpPr>
        <p:spPr>
          <a:xfrm>
            <a:off x="6862949" y="508191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AC11E87-3970-7C40-9F68-DB0993951C6F}"/>
              </a:ext>
            </a:extLst>
          </p:cNvPr>
          <p:cNvSpPr txBox="1">
            <a:spLocks/>
          </p:cNvSpPr>
          <p:nvPr/>
        </p:nvSpPr>
        <p:spPr>
          <a:xfrm>
            <a:off x="6848089" y="507336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45%</a:t>
            </a:r>
          </a:p>
        </p:txBody>
      </p: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/>
          <p:nvPr/>
        </p:nvCxnSpPr>
        <p:spPr>
          <a:xfrm>
            <a:off x="6108857" y="1615842"/>
            <a:ext cx="0" cy="389890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11">
            <a:extLst>
              <a:ext uri="{FF2B5EF4-FFF2-40B4-BE49-F238E27FC236}">
                <a16:creationId xmlns:a16="http://schemas.microsoft.com/office/drawing/2014/main" id="{87D444D3-E5EF-5149-9122-FC1C8148D8AF}"/>
              </a:ext>
            </a:extLst>
          </p:cNvPr>
          <p:cNvSpPr>
            <a:spLocks noEditPoints="1"/>
          </p:cNvSpPr>
          <p:nvPr/>
        </p:nvSpPr>
        <p:spPr bwMode="auto">
          <a:xfrm>
            <a:off x="6468964" y="2253647"/>
            <a:ext cx="519501" cy="517952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11">
            <a:extLst>
              <a:ext uri="{FF2B5EF4-FFF2-40B4-BE49-F238E27FC236}">
                <a16:creationId xmlns:a16="http://schemas.microsoft.com/office/drawing/2014/main" id="{30551CD3-BDF1-CC49-B052-E7D6FE322FF7}"/>
              </a:ext>
            </a:extLst>
          </p:cNvPr>
          <p:cNvSpPr>
            <a:spLocks noEditPoints="1"/>
          </p:cNvSpPr>
          <p:nvPr/>
        </p:nvSpPr>
        <p:spPr bwMode="auto">
          <a:xfrm>
            <a:off x="7255799" y="2561687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EBFBAAB7-935A-3843-8AD3-74250F9E6B79}"/>
              </a:ext>
            </a:extLst>
          </p:cNvPr>
          <p:cNvSpPr>
            <a:spLocks noEditPoints="1"/>
          </p:cNvSpPr>
          <p:nvPr/>
        </p:nvSpPr>
        <p:spPr bwMode="auto">
          <a:xfrm>
            <a:off x="6484670" y="2162010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25427" y="2733798"/>
            <a:ext cx="519501" cy="517952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75236" y="2633135"/>
            <a:ext cx="353664" cy="352609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15896" y="2265243"/>
            <a:ext cx="353664" cy="352609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126" y="2377465"/>
            <a:ext cx="444232" cy="444232"/>
          </a:xfrm>
          <a:prstGeom prst="rect">
            <a:avLst/>
          </a:prstGeom>
        </p:spPr>
      </p:pic>
      <p:pic>
        <p:nvPicPr>
          <p:cNvPr id="120" name="图形 119">
            <a:extLst>
              <a:ext uri="{FF2B5EF4-FFF2-40B4-BE49-F238E27FC236}">
                <a16:creationId xmlns:a16="http://schemas.microsoft.com/office/drawing/2014/main" id="{7181370C-0E20-B349-8DB7-7A21ADE1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816" y="2408472"/>
            <a:ext cx="384938" cy="384938"/>
          </a:xfrm>
          <a:prstGeom prst="rect">
            <a:avLst/>
          </a:prstGeom>
        </p:spPr>
      </p:pic>
      <p:sp>
        <p:nvSpPr>
          <p:cNvPr id="91" name="Content Placeholder 2">
            <a:extLst>
              <a:ext uri="{FF2B5EF4-FFF2-40B4-BE49-F238E27FC236}">
                <a16:creationId xmlns:a16="http://schemas.microsoft.com/office/drawing/2014/main" id="{309C96AE-21D6-D544-8160-0995CD593FB5}"/>
              </a:ext>
            </a:extLst>
          </p:cNvPr>
          <p:cNvSpPr txBox="1">
            <a:spLocks/>
          </p:cNvSpPr>
          <p:nvPr/>
        </p:nvSpPr>
        <p:spPr>
          <a:xfrm>
            <a:off x="2172295" y="3467094"/>
            <a:ext cx="734105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价格低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2" name="TextBox 8">
            <a:extLst>
              <a:ext uri="{FF2B5EF4-FFF2-40B4-BE49-F238E27FC236}">
                <a16:creationId xmlns:a16="http://schemas.microsoft.com/office/drawing/2014/main" id="{96A35946-E612-B540-8013-583D7755E018}"/>
              </a:ext>
            </a:extLst>
          </p:cNvPr>
          <p:cNvSpPr txBox="1"/>
          <p:nvPr/>
        </p:nvSpPr>
        <p:spPr>
          <a:xfrm>
            <a:off x="2978010" y="3488589"/>
            <a:ext cx="246874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望闻问切，不需要借助仪器检查，价格低</a:t>
            </a:r>
            <a:endParaRPr lang="en-US" altLang="zh-CN" sz="8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3" name="Content Placeholder 2">
            <a:extLst>
              <a:ext uri="{FF2B5EF4-FFF2-40B4-BE49-F238E27FC236}">
                <a16:creationId xmlns:a16="http://schemas.microsoft.com/office/drawing/2014/main" id="{5B235134-2EAB-3B44-8EAC-96084211407B}"/>
              </a:ext>
            </a:extLst>
          </p:cNvPr>
          <p:cNvSpPr txBox="1">
            <a:spLocks/>
          </p:cNvSpPr>
          <p:nvPr/>
        </p:nvSpPr>
        <p:spPr>
          <a:xfrm>
            <a:off x="2170494" y="3866340"/>
            <a:ext cx="835291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机体损伤小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4" name="Content Placeholder 2">
            <a:extLst>
              <a:ext uri="{FF2B5EF4-FFF2-40B4-BE49-F238E27FC236}">
                <a16:creationId xmlns:a16="http://schemas.microsoft.com/office/drawing/2014/main" id="{89B4CABB-A1A4-3C49-92FF-450D5D4F84A5}"/>
              </a:ext>
            </a:extLst>
          </p:cNvPr>
          <p:cNvSpPr txBox="1">
            <a:spLocks/>
          </p:cNvSpPr>
          <p:nvPr/>
        </p:nvSpPr>
        <p:spPr>
          <a:xfrm>
            <a:off x="2170494" y="4282246"/>
            <a:ext cx="750014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副作用小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5" name="Content Placeholder 2">
            <a:extLst>
              <a:ext uri="{FF2B5EF4-FFF2-40B4-BE49-F238E27FC236}">
                <a16:creationId xmlns:a16="http://schemas.microsoft.com/office/drawing/2014/main" id="{BB2CDE62-4FAC-D245-9FC8-C20E87C17EBE}"/>
              </a:ext>
            </a:extLst>
          </p:cNvPr>
          <p:cNvSpPr txBox="1">
            <a:spLocks/>
          </p:cNvSpPr>
          <p:nvPr/>
        </p:nvSpPr>
        <p:spPr>
          <a:xfrm>
            <a:off x="2177719" y="4686361"/>
            <a:ext cx="723639" cy="246221"/>
          </a:xfrm>
          <a:prstGeom prst="rect">
            <a:avLst/>
          </a:prstGeom>
          <a:noFill/>
        </p:spPr>
        <p:txBody>
          <a:bodyPr vert="horz" wrap="square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sz="1000" b="1" dirty="0">
                <a:solidFill>
                  <a:schemeClr val="bg2"/>
                </a:solidFill>
                <a:latin typeface="微软雅黑" pitchFamily="34" charset="-122"/>
                <a:ea typeface="微软雅黑" pitchFamily="34" charset="-122"/>
              </a:rPr>
              <a:t>治疗彻底</a:t>
            </a:r>
            <a:endParaRPr lang="en-US" altLang="zh-CN" sz="1000" b="1" dirty="0">
              <a:solidFill>
                <a:schemeClr val="bg2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6" name="TextBox 8">
            <a:extLst>
              <a:ext uri="{FF2B5EF4-FFF2-40B4-BE49-F238E27FC236}">
                <a16:creationId xmlns:a16="http://schemas.microsoft.com/office/drawing/2014/main" id="{E97154D5-8EBA-D545-A954-D46DCCFFE1DF}"/>
              </a:ext>
            </a:extLst>
          </p:cNvPr>
          <p:cNvSpPr txBox="1"/>
          <p:nvPr/>
        </p:nvSpPr>
        <p:spPr>
          <a:xfrm>
            <a:off x="2978010" y="3873009"/>
            <a:ext cx="24814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不需要手术，对机体损伤微乎其微</a:t>
            </a:r>
            <a:endParaRPr lang="en-US" altLang="zh-CN" sz="8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7" name="TextBox 8">
            <a:extLst>
              <a:ext uri="{FF2B5EF4-FFF2-40B4-BE49-F238E27FC236}">
                <a16:creationId xmlns:a16="http://schemas.microsoft.com/office/drawing/2014/main" id="{CE67D585-7319-8347-B8B2-6FAE43B9C530}"/>
              </a:ext>
            </a:extLst>
          </p:cNvPr>
          <p:cNvSpPr txBox="1"/>
          <p:nvPr/>
        </p:nvSpPr>
        <p:spPr>
          <a:xfrm>
            <a:off x="2995135" y="4297634"/>
            <a:ext cx="248146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zh-CN" altLang="en-US" sz="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只要辨证论治，配伍得当，中药几乎无副作用</a:t>
            </a:r>
            <a:endParaRPr lang="en-US" altLang="zh-CN" sz="8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98" name="TextBox 8">
            <a:extLst>
              <a:ext uri="{FF2B5EF4-FFF2-40B4-BE49-F238E27FC236}">
                <a16:creationId xmlns:a16="http://schemas.microsoft.com/office/drawing/2014/main" id="{1EE02F36-41A6-E145-8921-532E16402BBE}"/>
              </a:ext>
            </a:extLst>
          </p:cNvPr>
          <p:cNvSpPr txBox="1"/>
          <p:nvPr/>
        </p:nvSpPr>
        <p:spPr>
          <a:xfrm>
            <a:off x="2994948" y="4686361"/>
            <a:ext cx="2625026" cy="4398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800" dirty="0">
                <a:solidFill>
                  <a:schemeClr val="tx2">
                    <a:lumMod val="50000"/>
                  </a:schemeClr>
                </a:solidFill>
                <a:latin typeface="微软雅黑" pitchFamily="34" charset="-122"/>
                <a:ea typeface="微软雅黑" pitchFamily="34" charset="-122"/>
              </a:rPr>
              <a:t>注重整体的调养，治病的同时增加抵抗力，使患者尽快恢复或者自愈，且愈后稳定</a:t>
            </a:r>
            <a:endParaRPr lang="en-US" altLang="zh-CN" sz="800" dirty="0">
              <a:solidFill>
                <a:schemeClr val="tx2">
                  <a:lumMod val="50000"/>
                </a:schemeClr>
              </a:solidFill>
              <a:latin typeface="微软雅黑" pitchFamily="34" charset="-122"/>
              <a:ea typeface="微软雅黑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498472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TextBox 51">
            <a:extLst>
              <a:ext uri="{FF2B5EF4-FFF2-40B4-BE49-F238E27FC236}">
                <a16:creationId xmlns:a16="http://schemas.microsoft.com/office/drawing/2014/main" id="{6582D78D-0CAE-2A42-BE2C-8C894DA4B3E8}"/>
              </a:ext>
            </a:extLst>
          </p:cNvPr>
          <p:cNvSpPr txBox="1"/>
          <p:nvPr/>
        </p:nvSpPr>
        <p:spPr>
          <a:xfrm>
            <a:off x="439338" y="244015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chemeClr val="tx2">
                    <a:lumMod val="50000"/>
                  </a:schemeClr>
                </a:solidFill>
                <a:ea typeface="Open Sans" panose="020B0606030504020204" pitchFamily="34" charset="0"/>
                <a:cs typeface="Open Sans" panose="020B0606030504020204" pitchFamily="34" charset="0"/>
              </a:rPr>
              <a:t>中医</a:t>
            </a:r>
            <a:endParaRPr lang="en-US" altLang="zh-CN" b="1" dirty="0">
              <a:solidFill>
                <a:schemeClr val="tx2">
                  <a:lumMod val="50000"/>
                </a:schemeClr>
              </a:solidFill>
              <a:ea typeface="Open Sans" panose="020B0606030504020204" pitchFamily="34" charset="0"/>
              <a:cs typeface="Open Sans" panose="020B0606030504020204" pitchFamily="34" charset="0"/>
            </a:endParaRPr>
          </a:p>
        </p:txBody>
      </p:sp>
      <p:sp>
        <p:nvSpPr>
          <p:cNvPr id="23" name="Freeform 6">
            <a:extLst>
              <a:ext uri="{FF2B5EF4-FFF2-40B4-BE49-F238E27FC236}">
                <a16:creationId xmlns:a16="http://schemas.microsoft.com/office/drawing/2014/main" id="{5FCBDCAF-04DB-0641-89CE-D02290937F73}"/>
              </a:ext>
            </a:extLst>
          </p:cNvPr>
          <p:cNvSpPr>
            <a:spLocks noEditPoints="1"/>
          </p:cNvSpPr>
          <p:nvPr/>
        </p:nvSpPr>
        <p:spPr bwMode="auto">
          <a:xfrm>
            <a:off x="2124883" y="2100549"/>
            <a:ext cx="1044000" cy="1044000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4" name="Freeform 11">
            <a:extLst>
              <a:ext uri="{FF2B5EF4-FFF2-40B4-BE49-F238E27FC236}">
                <a16:creationId xmlns:a16="http://schemas.microsoft.com/office/drawing/2014/main" id="{FB72D0BF-FC4B-9C46-9AB9-21E2D8FC9F0C}"/>
              </a:ext>
            </a:extLst>
          </p:cNvPr>
          <p:cNvSpPr>
            <a:spLocks noEditPoints="1"/>
          </p:cNvSpPr>
          <p:nvPr/>
        </p:nvSpPr>
        <p:spPr bwMode="auto">
          <a:xfrm>
            <a:off x="6547520" y="2100549"/>
            <a:ext cx="1044000" cy="1044000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5" name="Freeform 6">
            <a:extLst>
              <a:ext uri="{FF2B5EF4-FFF2-40B4-BE49-F238E27FC236}">
                <a16:creationId xmlns:a16="http://schemas.microsoft.com/office/drawing/2014/main" id="{9AD21DF2-27C5-1D47-9DB5-2B3897307502}"/>
              </a:ext>
            </a:extLst>
          </p:cNvPr>
          <p:cNvSpPr>
            <a:spLocks noEditPoints="1"/>
          </p:cNvSpPr>
          <p:nvPr/>
        </p:nvSpPr>
        <p:spPr bwMode="auto">
          <a:xfrm>
            <a:off x="2103631" y="1713444"/>
            <a:ext cx="277647" cy="276819"/>
          </a:xfrm>
          <a:prstGeom prst="diamond">
            <a:avLst/>
          </a:prstGeom>
          <a:solidFill>
            <a:schemeClr val="accent4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6" name="Freeform 11">
            <a:extLst>
              <a:ext uri="{FF2B5EF4-FFF2-40B4-BE49-F238E27FC236}">
                <a16:creationId xmlns:a16="http://schemas.microsoft.com/office/drawing/2014/main" id="{801AE785-BCD9-664F-9CB4-3F1C972B6C9B}"/>
              </a:ext>
            </a:extLst>
          </p:cNvPr>
          <p:cNvSpPr>
            <a:spLocks noEditPoints="1"/>
          </p:cNvSpPr>
          <p:nvPr/>
        </p:nvSpPr>
        <p:spPr bwMode="auto">
          <a:xfrm>
            <a:off x="6526268" y="1713444"/>
            <a:ext cx="277647" cy="276819"/>
          </a:xfrm>
          <a:prstGeom prst="diamond">
            <a:avLst/>
          </a:pr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27" name="TextBox 7">
            <a:extLst>
              <a:ext uri="{FF2B5EF4-FFF2-40B4-BE49-F238E27FC236}">
                <a16:creationId xmlns:a16="http://schemas.microsoft.com/office/drawing/2014/main" id="{9ECF39F1-520E-7248-9B4C-0970CC8AB105}"/>
              </a:ext>
            </a:extLst>
          </p:cNvPr>
          <p:cNvSpPr txBox="1"/>
          <p:nvPr/>
        </p:nvSpPr>
        <p:spPr>
          <a:xfrm>
            <a:off x="2425452" y="16433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中医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8" name="TextBox 8">
            <a:extLst>
              <a:ext uri="{FF2B5EF4-FFF2-40B4-BE49-F238E27FC236}">
                <a16:creationId xmlns:a16="http://schemas.microsoft.com/office/drawing/2014/main" id="{CE73C224-701E-6348-9DA4-72705801665D}"/>
              </a:ext>
            </a:extLst>
          </p:cNvPr>
          <p:cNvSpPr txBox="1"/>
          <p:nvPr/>
        </p:nvSpPr>
        <p:spPr>
          <a:xfrm>
            <a:off x="3235517" y="2195275"/>
            <a:ext cx="249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tx2"/>
                </a:solidFill>
              </a:rPr>
              <a:t>Of shopping carts are abandoned right before the transaction its completed. Suitable for all categories</a:t>
            </a:r>
          </a:p>
        </p:txBody>
      </p:sp>
      <p:sp>
        <p:nvSpPr>
          <p:cNvPr id="29" name="TextBox 12">
            <a:extLst>
              <a:ext uri="{FF2B5EF4-FFF2-40B4-BE49-F238E27FC236}">
                <a16:creationId xmlns:a16="http://schemas.microsoft.com/office/drawing/2014/main" id="{AB2DE96D-6ECF-8E46-A960-898C913C7D07}"/>
              </a:ext>
            </a:extLst>
          </p:cNvPr>
          <p:cNvSpPr txBox="1"/>
          <p:nvPr/>
        </p:nvSpPr>
        <p:spPr>
          <a:xfrm>
            <a:off x="6848089" y="1643339"/>
            <a:ext cx="69762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西</a:t>
            </a:r>
            <a:r>
              <a:rPr lang="zh-CN" altLang="id-ID" sz="2000" b="1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医</a:t>
            </a:r>
            <a:endParaRPr lang="id-ID" sz="2000" b="1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30" name="TextBox 13">
            <a:extLst>
              <a:ext uri="{FF2B5EF4-FFF2-40B4-BE49-F238E27FC236}">
                <a16:creationId xmlns:a16="http://schemas.microsoft.com/office/drawing/2014/main" id="{798E2480-12D0-914D-BE9D-D03647FB50D7}"/>
              </a:ext>
            </a:extLst>
          </p:cNvPr>
          <p:cNvSpPr txBox="1"/>
          <p:nvPr/>
        </p:nvSpPr>
        <p:spPr>
          <a:xfrm>
            <a:off x="7658154" y="2195275"/>
            <a:ext cx="24976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id-ID" sz="1200" dirty="0">
                <a:solidFill>
                  <a:schemeClr val="tx2"/>
                </a:solidFill>
              </a:rPr>
              <a:t>Of shopping carts are abandoned right before the transaction its completed. Suitable for all categories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CDAD534C-9CC6-DC4C-9FB5-AD407A5CE8E4}"/>
              </a:ext>
            </a:extLst>
          </p:cNvPr>
          <p:cNvSpPr/>
          <p:nvPr/>
        </p:nvSpPr>
        <p:spPr>
          <a:xfrm>
            <a:off x="2315563" y="345182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0748B0CA-8114-9542-A9C2-69A5BFCA9A1F}"/>
              </a:ext>
            </a:extLst>
          </p:cNvPr>
          <p:cNvSpPr/>
          <p:nvPr/>
        </p:nvSpPr>
        <p:spPr>
          <a:xfrm>
            <a:off x="2315563" y="3451826"/>
            <a:ext cx="1652299" cy="267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Content Placeholder 2">
            <a:extLst>
              <a:ext uri="{FF2B5EF4-FFF2-40B4-BE49-F238E27FC236}">
                <a16:creationId xmlns:a16="http://schemas.microsoft.com/office/drawing/2014/main" id="{061D7B59-8A3D-CC46-91E8-7617A0703D3A}"/>
              </a:ext>
            </a:extLst>
          </p:cNvPr>
          <p:cNvSpPr txBox="1">
            <a:spLocks/>
          </p:cNvSpPr>
          <p:nvPr/>
        </p:nvSpPr>
        <p:spPr>
          <a:xfrm>
            <a:off x="2300703" y="344218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50%</a:t>
            </a:r>
          </a:p>
        </p:txBody>
      </p:sp>
      <p:sp>
        <p:nvSpPr>
          <p:cNvPr id="35" name="Freeform 5">
            <a:extLst>
              <a:ext uri="{FF2B5EF4-FFF2-40B4-BE49-F238E27FC236}">
                <a16:creationId xmlns:a16="http://schemas.microsoft.com/office/drawing/2014/main" id="{6009F425-2CE2-C546-A3BF-239982464DBC}"/>
              </a:ext>
            </a:extLst>
          </p:cNvPr>
          <p:cNvSpPr>
            <a:spLocks/>
          </p:cNvSpPr>
          <p:nvPr/>
        </p:nvSpPr>
        <p:spPr bwMode="auto">
          <a:xfrm>
            <a:off x="2044101" y="3565292"/>
            <a:ext cx="107049" cy="96886"/>
          </a:xfrm>
          <a:custGeom>
            <a:avLst/>
            <a:gdLst>
              <a:gd name="T0" fmla="*/ 36 w 44"/>
              <a:gd name="T1" fmla="*/ 32 h 40"/>
              <a:gd name="T2" fmla="*/ 32 w 44"/>
              <a:gd name="T3" fmla="*/ 32 h 40"/>
              <a:gd name="T4" fmla="*/ 32 w 44"/>
              <a:gd name="T5" fmla="*/ 0 h 40"/>
              <a:gd name="T6" fmla="*/ 24 w 44"/>
              <a:gd name="T7" fmla="*/ 0 h 40"/>
              <a:gd name="T8" fmla="*/ 24 w 44"/>
              <a:gd name="T9" fmla="*/ 32 h 40"/>
              <a:gd name="T10" fmla="*/ 20 w 44"/>
              <a:gd name="T11" fmla="*/ 32 h 40"/>
              <a:gd name="T12" fmla="*/ 20 w 44"/>
              <a:gd name="T13" fmla="*/ 0 h 40"/>
              <a:gd name="T14" fmla="*/ 12 w 44"/>
              <a:gd name="T15" fmla="*/ 0 h 40"/>
              <a:gd name="T16" fmla="*/ 12 w 44"/>
              <a:gd name="T17" fmla="*/ 32 h 40"/>
              <a:gd name="T18" fmla="*/ 8 w 44"/>
              <a:gd name="T19" fmla="*/ 32 h 40"/>
              <a:gd name="T20" fmla="*/ 8 w 44"/>
              <a:gd name="T21" fmla="*/ 0 h 40"/>
              <a:gd name="T22" fmla="*/ 0 w 44"/>
              <a:gd name="T23" fmla="*/ 0 h 40"/>
              <a:gd name="T24" fmla="*/ 0 w 44"/>
              <a:gd name="T25" fmla="*/ 38 h 40"/>
              <a:gd name="T26" fmla="*/ 2 w 44"/>
              <a:gd name="T27" fmla="*/ 40 h 40"/>
              <a:gd name="T28" fmla="*/ 42 w 44"/>
              <a:gd name="T29" fmla="*/ 40 h 40"/>
              <a:gd name="T30" fmla="*/ 44 w 44"/>
              <a:gd name="T31" fmla="*/ 38 h 40"/>
              <a:gd name="T32" fmla="*/ 44 w 44"/>
              <a:gd name="T33" fmla="*/ 0 h 40"/>
              <a:gd name="T34" fmla="*/ 36 w 44"/>
              <a:gd name="T35" fmla="*/ 0 h 40"/>
              <a:gd name="T36" fmla="*/ 36 w 44"/>
              <a:gd name="T37" fmla="*/ 32 h 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44" h="40">
                <a:moveTo>
                  <a:pt x="36" y="32"/>
                </a:moveTo>
                <a:cubicBezTo>
                  <a:pt x="32" y="32"/>
                  <a:pt x="32" y="32"/>
                  <a:pt x="32" y="32"/>
                </a:cubicBezTo>
                <a:cubicBezTo>
                  <a:pt x="32" y="0"/>
                  <a:pt x="32" y="0"/>
                  <a:pt x="32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32"/>
                  <a:pt x="24" y="32"/>
                  <a:pt x="24" y="32"/>
                </a:cubicBezTo>
                <a:cubicBezTo>
                  <a:pt x="20" y="32"/>
                  <a:pt x="20" y="32"/>
                  <a:pt x="20" y="32"/>
                </a:cubicBezTo>
                <a:cubicBezTo>
                  <a:pt x="20" y="0"/>
                  <a:pt x="20" y="0"/>
                  <a:pt x="20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12" y="32"/>
                  <a:pt x="12" y="32"/>
                  <a:pt x="12" y="32"/>
                </a:cubicBezTo>
                <a:cubicBezTo>
                  <a:pt x="8" y="32"/>
                  <a:pt x="8" y="32"/>
                  <a:pt x="8" y="32"/>
                </a:cubicBezTo>
                <a:cubicBezTo>
                  <a:pt x="8" y="0"/>
                  <a:pt x="8" y="0"/>
                  <a:pt x="8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38"/>
                  <a:pt x="0" y="38"/>
                  <a:pt x="0" y="38"/>
                </a:cubicBezTo>
                <a:cubicBezTo>
                  <a:pt x="0" y="39"/>
                  <a:pt x="1" y="40"/>
                  <a:pt x="2" y="40"/>
                </a:cubicBezTo>
                <a:cubicBezTo>
                  <a:pt x="42" y="40"/>
                  <a:pt x="42" y="40"/>
                  <a:pt x="42" y="40"/>
                </a:cubicBezTo>
                <a:cubicBezTo>
                  <a:pt x="43" y="40"/>
                  <a:pt x="44" y="39"/>
                  <a:pt x="44" y="38"/>
                </a:cubicBezTo>
                <a:cubicBezTo>
                  <a:pt x="44" y="0"/>
                  <a:pt x="44" y="0"/>
                  <a:pt x="44" y="0"/>
                </a:cubicBezTo>
                <a:cubicBezTo>
                  <a:pt x="36" y="0"/>
                  <a:pt x="36" y="0"/>
                  <a:pt x="36" y="0"/>
                </a:cubicBezTo>
                <a:lnTo>
                  <a:pt x="36" y="32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7" name="Freeform 6">
            <a:extLst>
              <a:ext uri="{FF2B5EF4-FFF2-40B4-BE49-F238E27FC236}">
                <a16:creationId xmlns:a16="http://schemas.microsoft.com/office/drawing/2014/main" id="{DFB8A514-720D-F442-B3DC-CD8584F56AE8}"/>
              </a:ext>
            </a:extLst>
          </p:cNvPr>
          <p:cNvSpPr>
            <a:spLocks noEditPoints="1"/>
          </p:cNvSpPr>
          <p:nvPr/>
        </p:nvSpPr>
        <p:spPr bwMode="auto">
          <a:xfrm>
            <a:off x="2024453" y="3507025"/>
            <a:ext cx="146345" cy="48782"/>
          </a:xfrm>
          <a:custGeom>
            <a:avLst/>
            <a:gdLst>
              <a:gd name="T0" fmla="*/ 56 w 60"/>
              <a:gd name="T1" fmla="*/ 8 h 20"/>
              <a:gd name="T2" fmla="*/ 40 w 60"/>
              <a:gd name="T3" fmla="*/ 8 h 20"/>
              <a:gd name="T4" fmla="*/ 40 w 60"/>
              <a:gd name="T5" fmla="*/ 2 h 20"/>
              <a:gd name="T6" fmla="*/ 38 w 60"/>
              <a:gd name="T7" fmla="*/ 0 h 20"/>
              <a:gd name="T8" fmla="*/ 22 w 60"/>
              <a:gd name="T9" fmla="*/ 0 h 20"/>
              <a:gd name="T10" fmla="*/ 20 w 60"/>
              <a:gd name="T11" fmla="*/ 2 h 20"/>
              <a:gd name="T12" fmla="*/ 20 w 60"/>
              <a:gd name="T13" fmla="*/ 8 h 20"/>
              <a:gd name="T14" fmla="*/ 4 w 60"/>
              <a:gd name="T15" fmla="*/ 8 h 20"/>
              <a:gd name="T16" fmla="*/ 0 w 60"/>
              <a:gd name="T17" fmla="*/ 12 h 20"/>
              <a:gd name="T18" fmla="*/ 0 w 60"/>
              <a:gd name="T19" fmla="*/ 16 h 20"/>
              <a:gd name="T20" fmla="*/ 4 w 60"/>
              <a:gd name="T21" fmla="*/ 20 h 20"/>
              <a:gd name="T22" fmla="*/ 56 w 60"/>
              <a:gd name="T23" fmla="*/ 20 h 20"/>
              <a:gd name="T24" fmla="*/ 60 w 60"/>
              <a:gd name="T25" fmla="*/ 16 h 20"/>
              <a:gd name="T26" fmla="*/ 60 w 60"/>
              <a:gd name="T27" fmla="*/ 12 h 20"/>
              <a:gd name="T28" fmla="*/ 56 w 60"/>
              <a:gd name="T29" fmla="*/ 8 h 20"/>
              <a:gd name="T30" fmla="*/ 24 w 60"/>
              <a:gd name="T31" fmla="*/ 8 h 20"/>
              <a:gd name="T32" fmla="*/ 24 w 60"/>
              <a:gd name="T33" fmla="*/ 4 h 20"/>
              <a:gd name="T34" fmla="*/ 36 w 60"/>
              <a:gd name="T35" fmla="*/ 4 h 20"/>
              <a:gd name="T36" fmla="*/ 36 w 60"/>
              <a:gd name="T37" fmla="*/ 8 h 20"/>
              <a:gd name="T38" fmla="*/ 24 w 60"/>
              <a:gd name="T39" fmla="*/ 8 h 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60" h="20">
                <a:moveTo>
                  <a:pt x="56" y="8"/>
                </a:moveTo>
                <a:cubicBezTo>
                  <a:pt x="40" y="8"/>
                  <a:pt x="40" y="8"/>
                  <a:pt x="40" y="8"/>
                </a:cubicBezTo>
                <a:cubicBezTo>
                  <a:pt x="40" y="2"/>
                  <a:pt x="40" y="2"/>
                  <a:pt x="40" y="2"/>
                </a:cubicBezTo>
                <a:cubicBezTo>
                  <a:pt x="40" y="1"/>
                  <a:pt x="39" y="0"/>
                  <a:pt x="38" y="0"/>
                </a:cubicBezTo>
                <a:cubicBezTo>
                  <a:pt x="22" y="0"/>
                  <a:pt x="22" y="0"/>
                  <a:pt x="22" y="0"/>
                </a:cubicBezTo>
                <a:cubicBezTo>
                  <a:pt x="21" y="0"/>
                  <a:pt x="20" y="1"/>
                  <a:pt x="20" y="2"/>
                </a:cubicBezTo>
                <a:cubicBezTo>
                  <a:pt x="20" y="8"/>
                  <a:pt x="20" y="8"/>
                  <a:pt x="20" y="8"/>
                </a:cubicBezTo>
                <a:cubicBezTo>
                  <a:pt x="4" y="8"/>
                  <a:pt x="4" y="8"/>
                  <a:pt x="4" y="8"/>
                </a:cubicBezTo>
                <a:cubicBezTo>
                  <a:pt x="2" y="8"/>
                  <a:pt x="0" y="10"/>
                  <a:pt x="0" y="12"/>
                </a:cubicBezTo>
                <a:cubicBezTo>
                  <a:pt x="0" y="16"/>
                  <a:pt x="0" y="16"/>
                  <a:pt x="0" y="16"/>
                </a:cubicBezTo>
                <a:cubicBezTo>
                  <a:pt x="0" y="18"/>
                  <a:pt x="2" y="20"/>
                  <a:pt x="4" y="20"/>
                </a:cubicBezTo>
                <a:cubicBezTo>
                  <a:pt x="56" y="20"/>
                  <a:pt x="56" y="20"/>
                  <a:pt x="56" y="20"/>
                </a:cubicBezTo>
                <a:cubicBezTo>
                  <a:pt x="58" y="20"/>
                  <a:pt x="60" y="18"/>
                  <a:pt x="60" y="16"/>
                </a:cubicBezTo>
                <a:cubicBezTo>
                  <a:pt x="60" y="12"/>
                  <a:pt x="60" y="12"/>
                  <a:pt x="60" y="12"/>
                </a:cubicBezTo>
                <a:cubicBezTo>
                  <a:pt x="60" y="10"/>
                  <a:pt x="58" y="8"/>
                  <a:pt x="56" y="8"/>
                </a:cubicBezTo>
                <a:close/>
                <a:moveTo>
                  <a:pt x="24" y="8"/>
                </a:moveTo>
                <a:cubicBezTo>
                  <a:pt x="24" y="4"/>
                  <a:pt x="24" y="4"/>
                  <a:pt x="24" y="4"/>
                </a:cubicBezTo>
                <a:cubicBezTo>
                  <a:pt x="36" y="4"/>
                  <a:pt x="36" y="4"/>
                  <a:pt x="36" y="4"/>
                </a:cubicBezTo>
                <a:cubicBezTo>
                  <a:pt x="36" y="8"/>
                  <a:pt x="36" y="8"/>
                  <a:pt x="36" y="8"/>
                </a:cubicBezTo>
                <a:lnTo>
                  <a:pt x="24" y="8"/>
                </a:lnTo>
                <a:close/>
              </a:path>
            </a:pathLst>
          </a:custGeom>
          <a:solidFill>
            <a:schemeClr val="tx2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6A164D4-6A70-334E-98A8-503F8F16AD9A}"/>
              </a:ext>
            </a:extLst>
          </p:cNvPr>
          <p:cNvSpPr/>
          <p:nvPr/>
        </p:nvSpPr>
        <p:spPr>
          <a:xfrm>
            <a:off x="2315563" y="3850298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3CF4648-872F-6741-9F44-6A693599D374}"/>
              </a:ext>
            </a:extLst>
          </p:cNvPr>
          <p:cNvSpPr/>
          <p:nvPr/>
        </p:nvSpPr>
        <p:spPr>
          <a:xfrm>
            <a:off x="2315563" y="3850298"/>
            <a:ext cx="1943882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Content Placeholder 2">
            <a:extLst>
              <a:ext uri="{FF2B5EF4-FFF2-40B4-BE49-F238E27FC236}">
                <a16:creationId xmlns:a16="http://schemas.microsoft.com/office/drawing/2014/main" id="{BF267810-51DF-8D4C-9DA1-3284D57DE627}"/>
              </a:ext>
            </a:extLst>
          </p:cNvPr>
          <p:cNvSpPr txBox="1">
            <a:spLocks/>
          </p:cNvSpPr>
          <p:nvPr/>
        </p:nvSpPr>
        <p:spPr>
          <a:xfrm>
            <a:off x="2300703" y="3840653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62%</a:t>
            </a:r>
          </a:p>
        </p:txBody>
      </p:sp>
      <p:sp>
        <p:nvSpPr>
          <p:cNvPr id="41" name="Freeform 7">
            <a:extLst>
              <a:ext uri="{FF2B5EF4-FFF2-40B4-BE49-F238E27FC236}">
                <a16:creationId xmlns:a16="http://schemas.microsoft.com/office/drawing/2014/main" id="{A71A6516-E7A0-A242-BE8D-E7D6DE93F198}"/>
              </a:ext>
            </a:extLst>
          </p:cNvPr>
          <p:cNvSpPr>
            <a:spLocks/>
          </p:cNvSpPr>
          <p:nvPr/>
        </p:nvSpPr>
        <p:spPr bwMode="auto">
          <a:xfrm>
            <a:off x="2044100" y="3933046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42" name="Rectangle 42">
            <a:extLst>
              <a:ext uri="{FF2B5EF4-FFF2-40B4-BE49-F238E27FC236}">
                <a16:creationId xmlns:a16="http://schemas.microsoft.com/office/drawing/2014/main" id="{AB2D201A-2E16-5742-9ACE-1149ACAC4187}"/>
              </a:ext>
            </a:extLst>
          </p:cNvPr>
          <p:cNvSpPr/>
          <p:nvPr/>
        </p:nvSpPr>
        <p:spPr>
          <a:xfrm>
            <a:off x="2315563" y="427148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Rectangle 43">
            <a:extLst>
              <a:ext uri="{FF2B5EF4-FFF2-40B4-BE49-F238E27FC236}">
                <a16:creationId xmlns:a16="http://schemas.microsoft.com/office/drawing/2014/main" id="{816AAF47-A3B3-1446-8F60-5D1CB321B91A}"/>
              </a:ext>
            </a:extLst>
          </p:cNvPr>
          <p:cNvSpPr/>
          <p:nvPr/>
        </p:nvSpPr>
        <p:spPr>
          <a:xfrm>
            <a:off x="2315563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4" name="Content Placeholder 2">
            <a:extLst>
              <a:ext uri="{FF2B5EF4-FFF2-40B4-BE49-F238E27FC236}">
                <a16:creationId xmlns:a16="http://schemas.microsoft.com/office/drawing/2014/main" id="{CCC6CE6D-3747-A34F-8D07-C616FC707D4D}"/>
              </a:ext>
            </a:extLst>
          </p:cNvPr>
          <p:cNvSpPr txBox="1">
            <a:spLocks/>
          </p:cNvSpPr>
          <p:nvPr/>
        </p:nvSpPr>
        <p:spPr>
          <a:xfrm>
            <a:off x="2300703" y="426183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25%</a:t>
            </a:r>
          </a:p>
        </p:txBody>
      </p:sp>
      <p:grpSp>
        <p:nvGrpSpPr>
          <p:cNvPr id="45" name="Group 45">
            <a:extLst>
              <a:ext uri="{FF2B5EF4-FFF2-40B4-BE49-F238E27FC236}">
                <a16:creationId xmlns:a16="http://schemas.microsoft.com/office/drawing/2014/main" id="{30F4F57B-F6BB-534E-B662-E8B07577D928}"/>
              </a:ext>
            </a:extLst>
          </p:cNvPr>
          <p:cNvGrpSpPr/>
          <p:nvPr/>
        </p:nvGrpSpPr>
        <p:grpSpPr>
          <a:xfrm>
            <a:off x="2029573" y="4340097"/>
            <a:ext cx="148377" cy="145668"/>
            <a:chOff x="3294063" y="1474788"/>
            <a:chExt cx="347662" cy="341313"/>
          </a:xfrm>
          <a:solidFill>
            <a:schemeClr val="tx2"/>
          </a:solidFill>
        </p:grpSpPr>
        <p:sp>
          <p:nvSpPr>
            <p:cNvPr id="46" name="Freeform 8">
              <a:extLst>
                <a:ext uri="{FF2B5EF4-FFF2-40B4-BE49-F238E27FC236}">
                  <a16:creationId xmlns:a16="http://schemas.microsoft.com/office/drawing/2014/main" id="{FAFDD380-16D3-5B42-A208-BB2F199770A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7" name="Freeform 9">
              <a:extLst>
                <a:ext uri="{FF2B5EF4-FFF2-40B4-BE49-F238E27FC236}">
                  <a16:creationId xmlns:a16="http://schemas.microsoft.com/office/drawing/2014/main" id="{DAA76F48-C043-C541-B48F-3B6E2BD80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48" name="Freeform 10">
              <a:extLst>
                <a:ext uri="{FF2B5EF4-FFF2-40B4-BE49-F238E27FC236}">
                  <a16:creationId xmlns:a16="http://schemas.microsoft.com/office/drawing/2014/main" id="{A3695EF8-5C6B-2948-A9CC-A51903AFC4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49" name="Rectangle 50">
            <a:extLst>
              <a:ext uri="{FF2B5EF4-FFF2-40B4-BE49-F238E27FC236}">
                <a16:creationId xmlns:a16="http://schemas.microsoft.com/office/drawing/2014/main" id="{4E54F777-52DD-A541-AE46-02CB8825BD4A}"/>
              </a:ext>
            </a:extLst>
          </p:cNvPr>
          <p:cNvSpPr/>
          <p:nvPr/>
        </p:nvSpPr>
        <p:spPr>
          <a:xfrm>
            <a:off x="2315563" y="467669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0" name="Rectangle 51">
            <a:extLst>
              <a:ext uri="{FF2B5EF4-FFF2-40B4-BE49-F238E27FC236}">
                <a16:creationId xmlns:a16="http://schemas.microsoft.com/office/drawing/2014/main" id="{1415A921-FE81-2445-9ECC-6CA80203A303}"/>
              </a:ext>
            </a:extLst>
          </p:cNvPr>
          <p:cNvSpPr/>
          <p:nvPr/>
        </p:nvSpPr>
        <p:spPr>
          <a:xfrm>
            <a:off x="2315563" y="4676696"/>
            <a:ext cx="2462249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1" name="Content Placeholder 2">
            <a:extLst>
              <a:ext uri="{FF2B5EF4-FFF2-40B4-BE49-F238E27FC236}">
                <a16:creationId xmlns:a16="http://schemas.microsoft.com/office/drawing/2014/main" id="{B34DEF08-25CF-F64A-AD23-5862172E0B57}"/>
              </a:ext>
            </a:extLst>
          </p:cNvPr>
          <p:cNvSpPr txBox="1">
            <a:spLocks/>
          </p:cNvSpPr>
          <p:nvPr/>
        </p:nvSpPr>
        <p:spPr>
          <a:xfrm>
            <a:off x="2300703" y="466705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52" name="Freeform 11">
            <a:extLst>
              <a:ext uri="{FF2B5EF4-FFF2-40B4-BE49-F238E27FC236}">
                <a16:creationId xmlns:a16="http://schemas.microsoft.com/office/drawing/2014/main" id="{B2959B0F-C52D-044C-B22B-93819801ED77}"/>
              </a:ext>
            </a:extLst>
          </p:cNvPr>
          <p:cNvSpPr>
            <a:spLocks/>
          </p:cNvSpPr>
          <p:nvPr/>
        </p:nvSpPr>
        <p:spPr bwMode="auto">
          <a:xfrm>
            <a:off x="2024453" y="4779330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53" name="Rectangle 55">
            <a:extLst>
              <a:ext uri="{FF2B5EF4-FFF2-40B4-BE49-F238E27FC236}">
                <a16:creationId xmlns:a16="http://schemas.microsoft.com/office/drawing/2014/main" id="{BA764FF5-F136-CB43-84A2-6473F98D0B48}"/>
              </a:ext>
            </a:extLst>
          </p:cNvPr>
          <p:cNvSpPr/>
          <p:nvPr/>
        </p:nvSpPr>
        <p:spPr>
          <a:xfrm>
            <a:off x="2315563" y="508191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4" name="Rectangle 56">
            <a:extLst>
              <a:ext uri="{FF2B5EF4-FFF2-40B4-BE49-F238E27FC236}">
                <a16:creationId xmlns:a16="http://schemas.microsoft.com/office/drawing/2014/main" id="{560818E7-7468-D448-B006-3013602309A7}"/>
              </a:ext>
            </a:extLst>
          </p:cNvPr>
          <p:cNvSpPr/>
          <p:nvPr/>
        </p:nvSpPr>
        <p:spPr>
          <a:xfrm>
            <a:off x="2315563" y="5081911"/>
            <a:ext cx="1360716" cy="267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5" name="Content Placeholder 2">
            <a:extLst>
              <a:ext uri="{FF2B5EF4-FFF2-40B4-BE49-F238E27FC236}">
                <a16:creationId xmlns:a16="http://schemas.microsoft.com/office/drawing/2014/main" id="{DB08B98E-9BA5-324D-97C8-7ABDC057A0CE}"/>
              </a:ext>
            </a:extLst>
          </p:cNvPr>
          <p:cNvSpPr txBox="1">
            <a:spLocks/>
          </p:cNvSpPr>
          <p:nvPr/>
        </p:nvSpPr>
        <p:spPr>
          <a:xfrm>
            <a:off x="2300703" y="507336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45%</a:t>
            </a:r>
          </a:p>
        </p:txBody>
      </p:sp>
      <p:grpSp>
        <p:nvGrpSpPr>
          <p:cNvPr id="56" name="Group 58">
            <a:extLst>
              <a:ext uri="{FF2B5EF4-FFF2-40B4-BE49-F238E27FC236}">
                <a16:creationId xmlns:a16="http://schemas.microsoft.com/office/drawing/2014/main" id="{6AB8C6D5-84F1-E74F-A7C1-5274CC6B147D}"/>
              </a:ext>
            </a:extLst>
          </p:cNvPr>
          <p:cNvGrpSpPr/>
          <p:nvPr/>
        </p:nvGrpSpPr>
        <p:grpSpPr>
          <a:xfrm>
            <a:off x="2024453" y="5184010"/>
            <a:ext cx="153120" cy="153120"/>
            <a:chOff x="1839913" y="1474788"/>
            <a:chExt cx="358775" cy="358775"/>
          </a:xfrm>
          <a:solidFill>
            <a:schemeClr val="tx2"/>
          </a:solidFill>
        </p:grpSpPr>
        <p:sp>
          <p:nvSpPr>
            <p:cNvPr id="57" name="Freeform 12">
              <a:extLst>
                <a:ext uri="{FF2B5EF4-FFF2-40B4-BE49-F238E27FC236}">
                  <a16:creationId xmlns:a16="http://schemas.microsoft.com/office/drawing/2014/main" id="{22F8E03D-A52D-7E45-A13D-AB20C3351C1B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59" name="Freeform 13">
              <a:extLst>
                <a:ext uri="{FF2B5EF4-FFF2-40B4-BE49-F238E27FC236}">
                  <a16:creationId xmlns:a16="http://schemas.microsoft.com/office/drawing/2014/main" id="{F03D1408-DF80-114A-8F9E-21D83679438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0" name="Rectangle 62">
            <a:extLst>
              <a:ext uri="{FF2B5EF4-FFF2-40B4-BE49-F238E27FC236}">
                <a16:creationId xmlns:a16="http://schemas.microsoft.com/office/drawing/2014/main" id="{4597E6B7-CE8A-C647-A64C-9A8DE5025B2D}"/>
              </a:ext>
            </a:extLst>
          </p:cNvPr>
          <p:cNvSpPr/>
          <p:nvPr/>
        </p:nvSpPr>
        <p:spPr>
          <a:xfrm>
            <a:off x="6862949" y="345182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1" name="Rectangle 63">
            <a:extLst>
              <a:ext uri="{FF2B5EF4-FFF2-40B4-BE49-F238E27FC236}">
                <a16:creationId xmlns:a16="http://schemas.microsoft.com/office/drawing/2014/main" id="{86CEF5D7-E1E1-D047-A5AF-B53B02436630}"/>
              </a:ext>
            </a:extLst>
          </p:cNvPr>
          <p:cNvSpPr/>
          <p:nvPr/>
        </p:nvSpPr>
        <p:spPr>
          <a:xfrm>
            <a:off x="6862949" y="3451826"/>
            <a:ext cx="1652299" cy="26775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2" name="Content Placeholder 2">
            <a:extLst>
              <a:ext uri="{FF2B5EF4-FFF2-40B4-BE49-F238E27FC236}">
                <a16:creationId xmlns:a16="http://schemas.microsoft.com/office/drawing/2014/main" id="{DB45A01E-CC63-2642-BC45-D495FB7F3E7D}"/>
              </a:ext>
            </a:extLst>
          </p:cNvPr>
          <p:cNvSpPr txBox="1">
            <a:spLocks/>
          </p:cNvSpPr>
          <p:nvPr/>
        </p:nvSpPr>
        <p:spPr>
          <a:xfrm>
            <a:off x="6848089" y="344218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50%</a:t>
            </a:r>
          </a:p>
        </p:txBody>
      </p: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9D47934-D1B7-384E-8EA4-A922E4FE2BC4}"/>
              </a:ext>
            </a:extLst>
          </p:cNvPr>
          <p:cNvGrpSpPr/>
          <p:nvPr/>
        </p:nvGrpSpPr>
        <p:grpSpPr>
          <a:xfrm>
            <a:off x="6537477" y="3507025"/>
            <a:ext cx="146345" cy="155153"/>
            <a:chOff x="4775200" y="1474788"/>
            <a:chExt cx="342900" cy="363538"/>
          </a:xfrm>
          <a:solidFill>
            <a:schemeClr val="tx2"/>
          </a:solidFill>
        </p:grpSpPr>
        <p:sp>
          <p:nvSpPr>
            <p:cNvPr id="67" name="Freeform 5">
              <a:extLst>
                <a:ext uri="{FF2B5EF4-FFF2-40B4-BE49-F238E27FC236}">
                  <a16:creationId xmlns:a16="http://schemas.microsoft.com/office/drawing/2014/main" id="{0DC1E1F3-0DB5-974A-8F55-D952DED3465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21238" y="1611313"/>
              <a:ext cx="250825" cy="227013"/>
            </a:xfrm>
            <a:custGeom>
              <a:avLst/>
              <a:gdLst>
                <a:gd name="T0" fmla="*/ 36 w 44"/>
                <a:gd name="T1" fmla="*/ 32 h 40"/>
                <a:gd name="T2" fmla="*/ 32 w 44"/>
                <a:gd name="T3" fmla="*/ 32 h 40"/>
                <a:gd name="T4" fmla="*/ 32 w 44"/>
                <a:gd name="T5" fmla="*/ 0 h 40"/>
                <a:gd name="T6" fmla="*/ 24 w 44"/>
                <a:gd name="T7" fmla="*/ 0 h 40"/>
                <a:gd name="T8" fmla="*/ 24 w 44"/>
                <a:gd name="T9" fmla="*/ 32 h 40"/>
                <a:gd name="T10" fmla="*/ 20 w 44"/>
                <a:gd name="T11" fmla="*/ 32 h 40"/>
                <a:gd name="T12" fmla="*/ 20 w 44"/>
                <a:gd name="T13" fmla="*/ 0 h 40"/>
                <a:gd name="T14" fmla="*/ 12 w 44"/>
                <a:gd name="T15" fmla="*/ 0 h 40"/>
                <a:gd name="T16" fmla="*/ 12 w 44"/>
                <a:gd name="T17" fmla="*/ 32 h 40"/>
                <a:gd name="T18" fmla="*/ 8 w 44"/>
                <a:gd name="T19" fmla="*/ 32 h 40"/>
                <a:gd name="T20" fmla="*/ 8 w 44"/>
                <a:gd name="T21" fmla="*/ 0 h 40"/>
                <a:gd name="T22" fmla="*/ 0 w 44"/>
                <a:gd name="T23" fmla="*/ 0 h 40"/>
                <a:gd name="T24" fmla="*/ 0 w 44"/>
                <a:gd name="T25" fmla="*/ 38 h 40"/>
                <a:gd name="T26" fmla="*/ 2 w 44"/>
                <a:gd name="T27" fmla="*/ 40 h 40"/>
                <a:gd name="T28" fmla="*/ 42 w 44"/>
                <a:gd name="T29" fmla="*/ 40 h 40"/>
                <a:gd name="T30" fmla="*/ 44 w 44"/>
                <a:gd name="T31" fmla="*/ 38 h 40"/>
                <a:gd name="T32" fmla="*/ 44 w 44"/>
                <a:gd name="T33" fmla="*/ 0 h 40"/>
                <a:gd name="T34" fmla="*/ 36 w 44"/>
                <a:gd name="T35" fmla="*/ 0 h 40"/>
                <a:gd name="T36" fmla="*/ 36 w 44"/>
                <a:gd name="T37" fmla="*/ 3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4" h="40">
                  <a:moveTo>
                    <a:pt x="36" y="32"/>
                  </a:moveTo>
                  <a:cubicBezTo>
                    <a:pt x="32" y="32"/>
                    <a:pt x="32" y="32"/>
                    <a:pt x="32" y="32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24" y="32"/>
                    <a:pt x="24" y="32"/>
                    <a:pt x="24" y="32"/>
                  </a:cubicBezTo>
                  <a:cubicBezTo>
                    <a:pt x="20" y="32"/>
                    <a:pt x="20" y="32"/>
                    <a:pt x="20" y="32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2" y="32"/>
                    <a:pt x="12" y="32"/>
                    <a:pt x="12" y="32"/>
                  </a:cubicBezTo>
                  <a:cubicBezTo>
                    <a:pt x="8" y="32"/>
                    <a:pt x="8" y="32"/>
                    <a:pt x="8" y="3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9"/>
                    <a:pt x="1" y="40"/>
                    <a:pt x="2" y="40"/>
                  </a:cubicBezTo>
                  <a:cubicBezTo>
                    <a:pt x="42" y="40"/>
                    <a:pt x="42" y="40"/>
                    <a:pt x="42" y="40"/>
                  </a:cubicBezTo>
                  <a:cubicBezTo>
                    <a:pt x="43" y="40"/>
                    <a:pt x="44" y="39"/>
                    <a:pt x="44" y="38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36" y="0"/>
                    <a:pt x="36" y="0"/>
                    <a:pt x="36" y="0"/>
                  </a:cubicBezTo>
                  <a:lnTo>
                    <a:pt x="36" y="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68" name="Freeform 6">
              <a:extLst>
                <a:ext uri="{FF2B5EF4-FFF2-40B4-BE49-F238E27FC236}">
                  <a16:creationId xmlns:a16="http://schemas.microsoft.com/office/drawing/2014/main" id="{6370DE58-E475-0B49-A4BF-A771BE10236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75200" y="1474788"/>
              <a:ext cx="342900" cy="114300"/>
            </a:xfrm>
            <a:custGeom>
              <a:avLst/>
              <a:gdLst>
                <a:gd name="T0" fmla="*/ 56 w 60"/>
                <a:gd name="T1" fmla="*/ 8 h 20"/>
                <a:gd name="T2" fmla="*/ 40 w 60"/>
                <a:gd name="T3" fmla="*/ 8 h 20"/>
                <a:gd name="T4" fmla="*/ 40 w 60"/>
                <a:gd name="T5" fmla="*/ 2 h 20"/>
                <a:gd name="T6" fmla="*/ 38 w 60"/>
                <a:gd name="T7" fmla="*/ 0 h 20"/>
                <a:gd name="T8" fmla="*/ 22 w 60"/>
                <a:gd name="T9" fmla="*/ 0 h 20"/>
                <a:gd name="T10" fmla="*/ 20 w 60"/>
                <a:gd name="T11" fmla="*/ 2 h 20"/>
                <a:gd name="T12" fmla="*/ 20 w 60"/>
                <a:gd name="T13" fmla="*/ 8 h 20"/>
                <a:gd name="T14" fmla="*/ 4 w 60"/>
                <a:gd name="T15" fmla="*/ 8 h 20"/>
                <a:gd name="T16" fmla="*/ 0 w 60"/>
                <a:gd name="T17" fmla="*/ 12 h 20"/>
                <a:gd name="T18" fmla="*/ 0 w 60"/>
                <a:gd name="T19" fmla="*/ 16 h 20"/>
                <a:gd name="T20" fmla="*/ 4 w 60"/>
                <a:gd name="T21" fmla="*/ 20 h 20"/>
                <a:gd name="T22" fmla="*/ 56 w 60"/>
                <a:gd name="T23" fmla="*/ 20 h 20"/>
                <a:gd name="T24" fmla="*/ 60 w 60"/>
                <a:gd name="T25" fmla="*/ 16 h 20"/>
                <a:gd name="T26" fmla="*/ 60 w 60"/>
                <a:gd name="T27" fmla="*/ 12 h 20"/>
                <a:gd name="T28" fmla="*/ 56 w 60"/>
                <a:gd name="T29" fmla="*/ 8 h 20"/>
                <a:gd name="T30" fmla="*/ 24 w 60"/>
                <a:gd name="T31" fmla="*/ 8 h 20"/>
                <a:gd name="T32" fmla="*/ 24 w 60"/>
                <a:gd name="T33" fmla="*/ 4 h 20"/>
                <a:gd name="T34" fmla="*/ 36 w 60"/>
                <a:gd name="T35" fmla="*/ 4 h 20"/>
                <a:gd name="T36" fmla="*/ 36 w 60"/>
                <a:gd name="T37" fmla="*/ 8 h 20"/>
                <a:gd name="T38" fmla="*/ 24 w 60"/>
                <a:gd name="T39" fmla="*/ 8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0" h="20">
                  <a:moveTo>
                    <a:pt x="56" y="8"/>
                  </a:moveTo>
                  <a:cubicBezTo>
                    <a:pt x="40" y="8"/>
                    <a:pt x="40" y="8"/>
                    <a:pt x="40" y="8"/>
                  </a:cubicBezTo>
                  <a:cubicBezTo>
                    <a:pt x="40" y="2"/>
                    <a:pt x="40" y="2"/>
                    <a:pt x="40" y="2"/>
                  </a:cubicBezTo>
                  <a:cubicBezTo>
                    <a:pt x="40" y="1"/>
                    <a:pt x="39" y="0"/>
                    <a:pt x="38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1" y="0"/>
                    <a:pt x="20" y="1"/>
                    <a:pt x="20" y="2"/>
                  </a:cubicBezTo>
                  <a:cubicBezTo>
                    <a:pt x="20" y="8"/>
                    <a:pt x="20" y="8"/>
                    <a:pt x="20" y="8"/>
                  </a:cubicBezTo>
                  <a:cubicBezTo>
                    <a:pt x="4" y="8"/>
                    <a:pt x="4" y="8"/>
                    <a:pt x="4" y="8"/>
                  </a:cubicBezTo>
                  <a:cubicBezTo>
                    <a:pt x="2" y="8"/>
                    <a:pt x="0" y="10"/>
                    <a:pt x="0" y="12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0" y="18"/>
                    <a:pt x="2" y="20"/>
                    <a:pt x="4" y="20"/>
                  </a:cubicBezTo>
                  <a:cubicBezTo>
                    <a:pt x="56" y="20"/>
                    <a:pt x="56" y="20"/>
                    <a:pt x="56" y="20"/>
                  </a:cubicBezTo>
                  <a:cubicBezTo>
                    <a:pt x="58" y="20"/>
                    <a:pt x="60" y="18"/>
                    <a:pt x="60" y="16"/>
                  </a:cubicBezTo>
                  <a:cubicBezTo>
                    <a:pt x="60" y="12"/>
                    <a:pt x="60" y="12"/>
                    <a:pt x="60" y="12"/>
                  </a:cubicBezTo>
                  <a:cubicBezTo>
                    <a:pt x="60" y="10"/>
                    <a:pt x="58" y="8"/>
                    <a:pt x="56" y="8"/>
                  </a:cubicBezTo>
                  <a:close/>
                  <a:moveTo>
                    <a:pt x="24" y="8"/>
                  </a:moveTo>
                  <a:cubicBezTo>
                    <a:pt x="24" y="4"/>
                    <a:pt x="24" y="4"/>
                    <a:pt x="24" y="4"/>
                  </a:cubicBezTo>
                  <a:cubicBezTo>
                    <a:pt x="36" y="4"/>
                    <a:pt x="36" y="4"/>
                    <a:pt x="36" y="4"/>
                  </a:cubicBezTo>
                  <a:cubicBezTo>
                    <a:pt x="36" y="8"/>
                    <a:pt x="36" y="8"/>
                    <a:pt x="36" y="8"/>
                  </a:cubicBezTo>
                  <a:lnTo>
                    <a:pt x="24" y="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69" name="Rectangle 69">
            <a:extLst>
              <a:ext uri="{FF2B5EF4-FFF2-40B4-BE49-F238E27FC236}">
                <a16:creationId xmlns:a16="http://schemas.microsoft.com/office/drawing/2014/main" id="{8A302D0F-0C2C-DB41-B56A-D2D61BC93666}"/>
              </a:ext>
            </a:extLst>
          </p:cNvPr>
          <p:cNvSpPr/>
          <p:nvPr/>
        </p:nvSpPr>
        <p:spPr>
          <a:xfrm>
            <a:off x="6862949" y="3850298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0" name="Rectangle 70">
            <a:extLst>
              <a:ext uri="{FF2B5EF4-FFF2-40B4-BE49-F238E27FC236}">
                <a16:creationId xmlns:a16="http://schemas.microsoft.com/office/drawing/2014/main" id="{4267E086-6247-8D4C-92CD-97291251EA2B}"/>
              </a:ext>
            </a:extLst>
          </p:cNvPr>
          <p:cNvSpPr/>
          <p:nvPr/>
        </p:nvSpPr>
        <p:spPr>
          <a:xfrm>
            <a:off x="6862949" y="3850298"/>
            <a:ext cx="1943882" cy="26775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1" name="Content Placeholder 2">
            <a:extLst>
              <a:ext uri="{FF2B5EF4-FFF2-40B4-BE49-F238E27FC236}">
                <a16:creationId xmlns:a16="http://schemas.microsoft.com/office/drawing/2014/main" id="{A70399A2-79C1-1D43-B2D7-A0A1044C9F80}"/>
              </a:ext>
            </a:extLst>
          </p:cNvPr>
          <p:cNvSpPr txBox="1">
            <a:spLocks/>
          </p:cNvSpPr>
          <p:nvPr/>
        </p:nvSpPr>
        <p:spPr>
          <a:xfrm>
            <a:off x="6848089" y="3840653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62%</a:t>
            </a:r>
          </a:p>
        </p:txBody>
      </p:sp>
      <p:sp>
        <p:nvSpPr>
          <p:cNvPr id="72" name="Freeform 7">
            <a:extLst>
              <a:ext uri="{FF2B5EF4-FFF2-40B4-BE49-F238E27FC236}">
                <a16:creationId xmlns:a16="http://schemas.microsoft.com/office/drawing/2014/main" id="{64064145-DD35-FC4F-90AA-46CD2075D34C}"/>
              </a:ext>
            </a:extLst>
          </p:cNvPr>
          <p:cNvSpPr>
            <a:spLocks/>
          </p:cNvSpPr>
          <p:nvPr/>
        </p:nvSpPr>
        <p:spPr bwMode="auto">
          <a:xfrm>
            <a:off x="6557124" y="3933046"/>
            <a:ext cx="107049" cy="136183"/>
          </a:xfrm>
          <a:custGeom>
            <a:avLst/>
            <a:gdLst>
              <a:gd name="T0" fmla="*/ 40 w 44"/>
              <a:gd name="T1" fmla="*/ 24 h 56"/>
              <a:gd name="T2" fmla="*/ 36 w 44"/>
              <a:gd name="T3" fmla="*/ 28 h 56"/>
              <a:gd name="T4" fmla="*/ 36 w 44"/>
              <a:gd name="T5" fmla="*/ 28 h 56"/>
              <a:gd name="T6" fmla="*/ 36 w 44"/>
              <a:gd name="T7" fmla="*/ 24 h 56"/>
              <a:gd name="T8" fmla="*/ 32 w 44"/>
              <a:gd name="T9" fmla="*/ 20 h 56"/>
              <a:gd name="T10" fmla="*/ 28 w 44"/>
              <a:gd name="T11" fmla="*/ 24 h 56"/>
              <a:gd name="T12" fmla="*/ 28 w 44"/>
              <a:gd name="T13" fmla="*/ 20 h 56"/>
              <a:gd name="T14" fmla="*/ 24 w 44"/>
              <a:gd name="T15" fmla="*/ 16 h 56"/>
              <a:gd name="T16" fmla="*/ 20 w 44"/>
              <a:gd name="T17" fmla="*/ 20 h 56"/>
              <a:gd name="T18" fmla="*/ 20 w 44"/>
              <a:gd name="T19" fmla="*/ 4 h 56"/>
              <a:gd name="T20" fmla="*/ 16 w 44"/>
              <a:gd name="T21" fmla="*/ 0 h 56"/>
              <a:gd name="T22" fmla="*/ 12 w 44"/>
              <a:gd name="T23" fmla="*/ 4 h 56"/>
              <a:gd name="T24" fmla="*/ 12 w 44"/>
              <a:gd name="T25" fmla="*/ 7 h 56"/>
              <a:gd name="T26" fmla="*/ 12 w 44"/>
              <a:gd name="T27" fmla="*/ 28 h 56"/>
              <a:gd name="T28" fmla="*/ 12 w 44"/>
              <a:gd name="T29" fmla="*/ 31 h 56"/>
              <a:gd name="T30" fmla="*/ 11 w 44"/>
              <a:gd name="T31" fmla="*/ 32 h 56"/>
              <a:gd name="T32" fmla="*/ 10 w 44"/>
              <a:gd name="T33" fmla="*/ 32 h 56"/>
              <a:gd name="T34" fmla="*/ 3 w 44"/>
              <a:gd name="T35" fmla="*/ 24 h 56"/>
              <a:gd name="T36" fmla="*/ 0 w 44"/>
              <a:gd name="T37" fmla="*/ 25 h 56"/>
              <a:gd name="T38" fmla="*/ 0 w 44"/>
              <a:gd name="T39" fmla="*/ 28 h 56"/>
              <a:gd name="T40" fmla="*/ 13 w 44"/>
              <a:gd name="T41" fmla="*/ 55 h 56"/>
              <a:gd name="T42" fmla="*/ 15 w 44"/>
              <a:gd name="T43" fmla="*/ 56 h 56"/>
              <a:gd name="T44" fmla="*/ 38 w 44"/>
              <a:gd name="T45" fmla="*/ 56 h 56"/>
              <a:gd name="T46" fmla="*/ 44 w 44"/>
              <a:gd name="T47" fmla="*/ 50 h 56"/>
              <a:gd name="T48" fmla="*/ 44 w 44"/>
              <a:gd name="T49" fmla="*/ 28 h 56"/>
              <a:gd name="T50" fmla="*/ 40 w 44"/>
              <a:gd name="T51" fmla="*/ 24 h 5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</a:cxnLst>
            <a:rect l="0" t="0" r="r" b="b"/>
            <a:pathLst>
              <a:path w="44" h="56">
                <a:moveTo>
                  <a:pt x="40" y="24"/>
                </a:moveTo>
                <a:cubicBezTo>
                  <a:pt x="38" y="24"/>
                  <a:pt x="36" y="26"/>
                  <a:pt x="36" y="28"/>
                </a:cubicBezTo>
                <a:cubicBezTo>
                  <a:pt x="36" y="28"/>
                  <a:pt x="36" y="28"/>
                  <a:pt x="36" y="28"/>
                </a:cubicBezTo>
                <a:cubicBezTo>
                  <a:pt x="36" y="24"/>
                  <a:pt x="36" y="24"/>
                  <a:pt x="36" y="24"/>
                </a:cubicBezTo>
                <a:cubicBezTo>
                  <a:pt x="36" y="22"/>
                  <a:pt x="34" y="20"/>
                  <a:pt x="32" y="20"/>
                </a:cubicBezTo>
                <a:cubicBezTo>
                  <a:pt x="30" y="20"/>
                  <a:pt x="28" y="22"/>
                  <a:pt x="28" y="24"/>
                </a:cubicBezTo>
                <a:cubicBezTo>
                  <a:pt x="28" y="20"/>
                  <a:pt x="28" y="20"/>
                  <a:pt x="28" y="20"/>
                </a:cubicBezTo>
                <a:cubicBezTo>
                  <a:pt x="28" y="18"/>
                  <a:pt x="26" y="16"/>
                  <a:pt x="24" y="16"/>
                </a:cubicBezTo>
                <a:cubicBezTo>
                  <a:pt x="22" y="16"/>
                  <a:pt x="20" y="18"/>
                  <a:pt x="20" y="20"/>
                </a:cubicBezTo>
                <a:cubicBezTo>
                  <a:pt x="20" y="4"/>
                  <a:pt x="20" y="4"/>
                  <a:pt x="20" y="4"/>
                </a:cubicBezTo>
                <a:cubicBezTo>
                  <a:pt x="20" y="2"/>
                  <a:pt x="18" y="0"/>
                  <a:pt x="16" y="0"/>
                </a:cubicBezTo>
                <a:cubicBezTo>
                  <a:pt x="14" y="0"/>
                  <a:pt x="12" y="2"/>
                  <a:pt x="12" y="4"/>
                </a:cubicBezTo>
                <a:cubicBezTo>
                  <a:pt x="12" y="7"/>
                  <a:pt x="12" y="7"/>
                  <a:pt x="12" y="7"/>
                </a:cubicBezTo>
                <a:cubicBezTo>
                  <a:pt x="12" y="28"/>
                  <a:pt x="12" y="28"/>
                  <a:pt x="12" y="28"/>
                </a:cubicBezTo>
                <a:cubicBezTo>
                  <a:pt x="12" y="31"/>
                  <a:pt x="12" y="31"/>
                  <a:pt x="12" y="31"/>
                </a:cubicBezTo>
                <a:cubicBezTo>
                  <a:pt x="12" y="31"/>
                  <a:pt x="12" y="32"/>
                  <a:pt x="11" y="32"/>
                </a:cubicBezTo>
                <a:cubicBezTo>
                  <a:pt x="11" y="32"/>
                  <a:pt x="10" y="32"/>
                  <a:pt x="10" y="32"/>
                </a:cubicBezTo>
                <a:cubicBezTo>
                  <a:pt x="7" y="28"/>
                  <a:pt x="7" y="24"/>
                  <a:pt x="3" y="24"/>
                </a:cubicBezTo>
                <a:cubicBezTo>
                  <a:pt x="2" y="24"/>
                  <a:pt x="1" y="24"/>
                  <a:pt x="0" y="25"/>
                </a:cubicBezTo>
                <a:cubicBezTo>
                  <a:pt x="0" y="26"/>
                  <a:pt x="0" y="27"/>
                  <a:pt x="0" y="28"/>
                </a:cubicBezTo>
                <a:cubicBezTo>
                  <a:pt x="13" y="55"/>
                  <a:pt x="13" y="55"/>
                  <a:pt x="13" y="55"/>
                </a:cubicBezTo>
                <a:cubicBezTo>
                  <a:pt x="13" y="56"/>
                  <a:pt x="14" y="56"/>
                  <a:pt x="15" y="56"/>
                </a:cubicBezTo>
                <a:cubicBezTo>
                  <a:pt x="18" y="56"/>
                  <a:pt x="30" y="56"/>
                  <a:pt x="38" y="56"/>
                </a:cubicBezTo>
                <a:cubicBezTo>
                  <a:pt x="41" y="56"/>
                  <a:pt x="44" y="53"/>
                  <a:pt x="44" y="50"/>
                </a:cubicBezTo>
                <a:cubicBezTo>
                  <a:pt x="44" y="39"/>
                  <a:pt x="44" y="28"/>
                  <a:pt x="44" y="28"/>
                </a:cubicBezTo>
                <a:cubicBezTo>
                  <a:pt x="44" y="26"/>
                  <a:pt x="42" y="24"/>
                  <a:pt x="40" y="24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73" name="Rectangle 74">
            <a:extLst>
              <a:ext uri="{FF2B5EF4-FFF2-40B4-BE49-F238E27FC236}">
                <a16:creationId xmlns:a16="http://schemas.microsoft.com/office/drawing/2014/main" id="{24DA202F-AE07-7646-AB82-E6A0F929B371}"/>
              </a:ext>
            </a:extLst>
          </p:cNvPr>
          <p:cNvSpPr/>
          <p:nvPr/>
        </p:nvSpPr>
        <p:spPr>
          <a:xfrm>
            <a:off x="6862949" y="427148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4" name="Rectangle 75">
            <a:extLst>
              <a:ext uri="{FF2B5EF4-FFF2-40B4-BE49-F238E27FC236}">
                <a16:creationId xmlns:a16="http://schemas.microsoft.com/office/drawing/2014/main" id="{9A415C08-B913-0C4A-83F1-18A84A40B384}"/>
              </a:ext>
            </a:extLst>
          </p:cNvPr>
          <p:cNvSpPr/>
          <p:nvPr/>
        </p:nvSpPr>
        <p:spPr>
          <a:xfrm>
            <a:off x="6862949" y="4271481"/>
            <a:ext cx="826149" cy="267753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5" name="Content Placeholder 2">
            <a:extLst>
              <a:ext uri="{FF2B5EF4-FFF2-40B4-BE49-F238E27FC236}">
                <a16:creationId xmlns:a16="http://schemas.microsoft.com/office/drawing/2014/main" id="{F9610B7B-135E-C54C-99D4-5C452A044F0B}"/>
              </a:ext>
            </a:extLst>
          </p:cNvPr>
          <p:cNvSpPr txBox="1">
            <a:spLocks/>
          </p:cNvSpPr>
          <p:nvPr/>
        </p:nvSpPr>
        <p:spPr>
          <a:xfrm>
            <a:off x="6848089" y="426183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25%</a:t>
            </a:r>
          </a:p>
        </p:txBody>
      </p:sp>
      <p:grpSp>
        <p:nvGrpSpPr>
          <p:cNvPr id="76" name="Group 77">
            <a:extLst>
              <a:ext uri="{FF2B5EF4-FFF2-40B4-BE49-F238E27FC236}">
                <a16:creationId xmlns:a16="http://schemas.microsoft.com/office/drawing/2014/main" id="{0B905CE8-EA6B-6A48-A568-5D4DAAE5A7FC}"/>
              </a:ext>
            </a:extLst>
          </p:cNvPr>
          <p:cNvGrpSpPr/>
          <p:nvPr/>
        </p:nvGrpSpPr>
        <p:grpSpPr>
          <a:xfrm>
            <a:off x="6542597" y="4340097"/>
            <a:ext cx="148377" cy="145668"/>
            <a:chOff x="3294063" y="1474788"/>
            <a:chExt cx="347662" cy="341313"/>
          </a:xfrm>
          <a:solidFill>
            <a:schemeClr val="tx2"/>
          </a:solidFill>
        </p:grpSpPr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02D01EC3-B20C-9E42-A610-5F7A0A61DB3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94063" y="1701801"/>
              <a:ext cx="112712" cy="114300"/>
            </a:xfrm>
            <a:custGeom>
              <a:avLst/>
              <a:gdLst>
                <a:gd name="T0" fmla="*/ 10 w 71"/>
                <a:gd name="T1" fmla="*/ 0 h 72"/>
                <a:gd name="T2" fmla="*/ 3 w 71"/>
                <a:gd name="T3" fmla="*/ 36 h 72"/>
                <a:gd name="T4" fmla="*/ 0 w 71"/>
                <a:gd name="T5" fmla="*/ 72 h 72"/>
                <a:gd name="T6" fmla="*/ 35 w 71"/>
                <a:gd name="T7" fmla="*/ 69 h 72"/>
                <a:gd name="T8" fmla="*/ 71 w 71"/>
                <a:gd name="T9" fmla="*/ 61 h 72"/>
                <a:gd name="T10" fmla="*/ 39 w 71"/>
                <a:gd name="T11" fmla="*/ 33 h 72"/>
                <a:gd name="T12" fmla="*/ 10 w 71"/>
                <a:gd name="T13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1" h="72">
                  <a:moveTo>
                    <a:pt x="10" y="0"/>
                  </a:moveTo>
                  <a:lnTo>
                    <a:pt x="3" y="36"/>
                  </a:lnTo>
                  <a:lnTo>
                    <a:pt x="0" y="72"/>
                  </a:lnTo>
                  <a:lnTo>
                    <a:pt x="35" y="69"/>
                  </a:lnTo>
                  <a:lnTo>
                    <a:pt x="71" y="61"/>
                  </a:lnTo>
                  <a:lnTo>
                    <a:pt x="39" y="33"/>
                  </a:lnTo>
                  <a:lnTo>
                    <a:pt x="1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D96136DF-6598-0D41-AC1F-3AF9BC808B1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27400" y="1525588"/>
              <a:ext cx="250825" cy="257175"/>
            </a:xfrm>
            <a:custGeom>
              <a:avLst/>
              <a:gdLst>
                <a:gd name="T0" fmla="*/ 58 w 158"/>
                <a:gd name="T1" fmla="*/ 144 h 162"/>
                <a:gd name="T2" fmla="*/ 50 w 158"/>
                <a:gd name="T3" fmla="*/ 133 h 162"/>
                <a:gd name="T4" fmla="*/ 140 w 158"/>
                <a:gd name="T5" fmla="*/ 43 h 162"/>
                <a:gd name="T6" fmla="*/ 119 w 158"/>
                <a:gd name="T7" fmla="*/ 22 h 162"/>
                <a:gd name="T8" fmla="*/ 29 w 158"/>
                <a:gd name="T9" fmla="*/ 111 h 162"/>
                <a:gd name="T10" fmla="*/ 18 w 158"/>
                <a:gd name="T11" fmla="*/ 101 h 162"/>
                <a:gd name="T12" fmla="*/ 108 w 158"/>
                <a:gd name="T13" fmla="*/ 11 h 162"/>
                <a:gd name="T14" fmla="*/ 101 w 158"/>
                <a:gd name="T15" fmla="*/ 0 h 162"/>
                <a:gd name="T16" fmla="*/ 0 w 158"/>
                <a:gd name="T17" fmla="*/ 101 h 162"/>
                <a:gd name="T18" fmla="*/ 58 w 158"/>
                <a:gd name="T19" fmla="*/ 162 h 162"/>
                <a:gd name="T20" fmla="*/ 158 w 158"/>
                <a:gd name="T21" fmla="*/ 61 h 162"/>
                <a:gd name="T22" fmla="*/ 151 w 158"/>
                <a:gd name="T23" fmla="*/ 50 h 162"/>
                <a:gd name="T24" fmla="*/ 58 w 158"/>
                <a:gd name="T25" fmla="*/ 144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58" h="162">
                  <a:moveTo>
                    <a:pt x="58" y="144"/>
                  </a:moveTo>
                  <a:lnTo>
                    <a:pt x="50" y="133"/>
                  </a:lnTo>
                  <a:lnTo>
                    <a:pt x="140" y="43"/>
                  </a:lnTo>
                  <a:lnTo>
                    <a:pt x="119" y="22"/>
                  </a:lnTo>
                  <a:lnTo>
                    <a:pt x="29" y="111"/>
                  </a:lnTo>
                  <a:lnTo>
                    <a:pt x="18" y="101"/>
                  </a:lnTo>
                  <a:lnTo>
                    <a:pt x="108" y="11"/>
                  </a:lnTo>
                  <a:lnTo>
                    <a:pt x="101" y="0"/>
                  </a:lnTo>
                  <a:lnTo>
                    <a:pt x="0" y="101"/>
                  </a:lnTo>
                  <a:lnTo>
                    <a:pt x="58" y="162"/>
                  </a:lnTo>
                  <a:lnTo>
                    <a:pt x="158" y="61"/>
                  </a:lnTo>
                  <a:lnTo>
                    <a:pt x="151" y="50"/>
                  </a:lnTo>
                  <a:lnTo>
                    <a:pt x="58" y="14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9FC7B97E-2C55-E84F-88C3-747A1B96AA9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03613" y="1474788"/>
              <a:ext cx="138112" cy="136525"/>
            </a:xfrm>
            <a:custGeom>
              <a:avLst/>
              <a:gdLst>
                <a:gd name="T0" fmla="*/ 22 w 24"/>
                <a:gd name="T1" fmla="*/ 12 h 24"/>
                <a:gd name="T2" fmla="*/ 11 w 24"/>
                <a:gd name="T3" fmla="*/ 1 h 24"/>
                <a:gd name="T4" fmla="*/ 5 w 24"/>
                <a:gd name="T5" fmla="*/ 1 h 24"/>
                <a:gd name="T6" fmla="*/ 5 w 24"/>
                <a:gd name="T7" fmla="*/ 1 h 24"/>
                <a:gd name="T8" fmla="*/ 5 w 24"/>
                <a:gd name="T9" fmla="*/ 1 h 24"/>
                <a:gd name="T10" fmla="*/ 0 w 24"/>
                <a:gd name="T11" fmla="*/ 7 h 24"/>
                <a:gd name="T12" fmla="*/ 17 w 24"/>
                <a:gd name="T13" fmla="*/ 24 h 24"/>
                <a:gd name="T14" fmla="*/ 22 w 24"/>
                <a:gd name="T15" fmla="*/ 18 h 24"/>
                <a:gd name="T16" fmla="*/ 22 w 24"/>
                <a:gd name="T17" fmla="*/ 18 h 24"/>
                <a:gd name="T18" fmla="*/ 22 w 24"/>
                <a:gd name="T19" fmla="*/ 18 h 24"/>
                <a:gd name="T20" fmla="*/ 22 w 24"/>
                <a:gd name="T21" fmla="*/ 1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4" h="24">
                  <a:moveTo>
                    <a:pt x="22" y="12"/>
                  </a:moveTo>
                  <a:cubicBezTo>
                    <a:pt x="11" y="1"/>
                    <a:pt x="11" y="1"/>
                    <a:pt x="11" y="1"/>
                  </a:cubicBezTo>
                  <a:cubicBezTo>
                    <a:pt x="9" y="0"/>
                    <a:pt x="7" y="0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5" y="1"/>
                    <a:pt x="5" y="1"/>
                    <a:pt x="5" y="1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2" y="18"/>
                    <a:pt x="22" y="18"/>
                    <a:pt x="22" y="18"/>
                  </a:cubicBezTo>
                  <a:cubicBezTo>
                    <a:pt x="24" y="16"/>
                    <a:pt x="24" y="14"/>
                    <a:pt x="22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sp>
        <p:nvSpPr>
          <p:cNvPr id="80" name="Rectangle 82">
            <a:extLst>
              <a:ext uri="{FF2B5EF4-FFF2-40B4-BE49-F238E27FC236}">
                <a16:creationId xmlns:a16="http://schemas.microsoft.com/office/drawing/2014/main" id="{343D72DE-7B7A-5141-A010-CF28392DEA88}"/>
              </a:ext>
            </a:extLst>
          </p:cNvPr>
          <p:cNvSpPr/>
          <p:nvPr/>
        </p:nvSpPr>
        <p:spPr>
          <a:xfrm>
            <a:off x="6862949" y="4676696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1" name="Rectangle 83">
            <a:extLst>
              <a:ext uri="{FF2B5EF4-FFF2-40B4-BE49-F238E27FC236}">
                <a16:creationId xmlns:a16="http://schemas.microsoft.com/office/drawing/2014/main" id="{795E956E-C8EA-154D-A7E7-D693662A233D}"/>
              </a:ext>
            </a:extLst>
          </p:cNvPr>
          <p:cNvSpPr/>
          <p:nvPr/>
        </p:nvSpPr>
        <p:spPr>
          <a:xfrm>
            <a:off x="6862949" y="4676696"/>
            <a:ext cx="2462249" cy="26775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2" name="Content Placeholder 2">
            <a:extLst>
              <a:ext uri="{FF2B5EF4-FFF2-40B4-BE49-F238E27FC236}">
                <a16:creationId xmlns:a16="http://schemas.microsoft.com/office/drawing/2014/main" id="{EA14204D-0F34-EC4D-A708-3BEF1CB23DD2}"/>
              </a:ext>
            </a:extLst>
          </p:cNvPr>
          <p:cNvSpPr txBox="1">
            <a:spLocks/>
          </p:cNvSpPr>
          <p:nvPr/>
        </p:nvSpPr>
        <p:spPr>
          <a:xfrm>
            <a:off x="6848089" y="4667050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75%</a:t>
            </a:r>
          </a:p>
        </p:txBody>
      </p:sp>
      <p:sp>
        <p:nvSpPr>
          <p:cNvPr id="83" name="Freeform 11">
            <a:extLst>
              <a:ext uri="{FF2B5EF4-FFF2-40B4-BE49-F238E27FC236}">
                <a16:creationId xmlns:a16="http://schemas.microsoft.com/office/drawing/2014/main" id="{F377C7DA-C484-754B-A211-C93F38EFFE9E}"/>
              </a:ext>
            </a:extLst>
          </p:cNvPr>
          <p:cNvSpPr>
            <a:spLocks/>
          </p:cNvSpPr>
          <p:nvPr/>
        </p:nvSpPr>
        <p:spPr bwMode="auto">
          <a:xfrm>
            <a:off x="6537477" y="4779330"/>
            <a:ext cx="172768" cy="148377"/>
          </a:xfrm>
          <a:custGeom>
            <a:avLst/>
            <a:gdLst>
              <a:gd name="T0" fmla="*/ 19 w 71"/>
              <a:gd name="T1" fmla="*/ 61 h 61"/>
              <a:gd name="T2" fmla="*/ 12 w 71"/>
              <a:gd name="T3" fmla="*/ 57 h 61"/>
              <a:gd name="T4" fmla="*/ 12 w 71"/>
              <a:gd name="T5" fmla="*/ 57 h 61"/>
              <a:gd name="T6" fmla="*/ 12 w 71"/>
              <a:gd name="T7" fmla="*/ 35 h 61"/>
              <a:gd name="T8" fmla="*/ 30 w 71"/>
              <a:gd name="T9" fmla="*/ 18 h 61"/>
              <a:gd name="T10" fmla="*/ 41 w 71"/>
              <a:gd name="T11" fmla="*/ 6 h 61"/>
              <a:gd name="T12" fmla="*/ 61 w 71"/>
              <a:gd name="T13" fmla="*/ 8 h 61"/>
              <a:gd name="T14" fmla="*/ 68 w 71"/>
              <a:gd name="T15" fmla="*/ 30 h 61"/>
              <a:gd name="T16" fmla="*/ 42 w 71"/>
              <a:gd name="T17" fmla="*/ 57 h 61"/>
              <a:gd name="T18" fmla="*/ 37 w 71"/>
              <a:gd name="T19" fmla="*/ 57 h 61"/>
              <a:gd name="T20" fmla="*/ 37 w 71"/>
              <a:gd name="T21" fmla="*/ 53 h 61"/>
              <a:gd name="T22" fmla="*/ 63 w 71"/>
              <a:gd name="T23" fmla="*/ 27 h 61"/>
              <a:gd name="T24" fmla="*/ 57 w 71"/>
              <a:gd name="T25" fmla="*/ 13 h 61"/>
              <a:gd name="T26" fmla="*/ 45 w 71"/>
              <a:gd name="T27" fmla="*/ 10 h 61"/>
              <a:gd name="T28" fmla="*/ 34 w 71"/>
              <a:gd name="T29" fmla="*/ 22 h 61"/>
              <a:gd name="T30" fmla="*/ 16 w 71"/>
              <a:gd name="T31" fmla="*/ 39 h 61"/>
              <a:gd name="T32" fmla="*/ 16 w 71"/>
              <a:gd name="T33" fmla="*/ 53 h 61"/>
              <a:gd name="T34" fmla="*/ 16 w 71"/>
              <a:gd name="T35" fmla="*/ 53 h 61"/>
              <a:gd name="T36" fmla="*/ 23 w 71"/>
              <a:gd name="T37" fmla="*/ 53 h 61"/>
              <a:gd name="T38" fmla="*/ 28 w 71"/>
              <a:gd name="T39" fmla="*/ 48 h 61"/>
              <a:gd name="T40" fmla="*/ 48 w 71"/>
              <a:gd name="T41" fmla="*/ 28 h 61"/>
              <a:gd name="T42" fmla="*/ 49 w 71"/>
              <a:gd name="T43" fmla="*/ 24 h 61"/>
              <a:gd name="T44" fmla="*/ 44 w 71"/>
              <a:gd name="T45" fmla="*/ 26 h 61"/>
              <a:gd name="T46" fmla="*/ 25 w 71"/>
              <a:gd name="T47" fmla="*/ 45 h 61"/>
              <a:gd name="T48" fmla="*/ 21 w 71"/>
              <a:gd name="T49" fmla="*/ 45 h 61"/>
              <a:gd name="T50" fmla="*/ 21 w 71"/>
              <a:gd name="T51" fmla="*/ 41 h 61"/>
              <a:gd name="T52" fmla="*/ 40 w 71"/>
              <a:gd name="T53" fmla="*/ 22 h 61"/>
              <a:gd name="T54" fmla="*/ 53 w 71"/>
              <a:gd name="T55" fmla="*/ 20 h 61"/>
              <a:gd name="T56" fmla="*/ 52 w 71"/>
              <a:gd name="T57" fmla="*/ 32 h 61"/>
              <a:gd name="T58" fmla="*/ 32 w 71"/>
              <a:gd name="T59" fmla="*/ 52 h 61"/>
              <a:gd name="T60" fmla="*/ 27 w 71"/>
              <a:gd name="T61" fmla="*/ 57 h 61"/>
              <a:gd name="T62" fmla="*/ 19 w 71"/>
              <a:gd name="T63" fmla="*/ 61 h 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71" h="61">
                <a:moveTo>
                  <a:pt x="19" y="61"/>
                </a:moveTo>
                <a:cubicBezTo>
                  <a:pt x="17" y="61"/>
                  <a:pt x="15" y="60"/>
                  <a:pt x="12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0" y="55"/>
                  <a:pt x="0" y="47"/>
                  <a:pt x="12" y="35"/>
                </a:cubicBezTo>
                <a:cubicBezTo>
                  <a:pt x="17" y="31"/>
                  <a:pt x="23" y="24"/>
                  <a:pt x="30" y="18"/>
                </a:cubicBezTo>
                <a:cubicBezTo>
                  <a:pt x="33" y="14"/>
                  <a:pt x="37" y="10"/>
                  <a:pt x="41" y="6"/>
                </a:cubicBezTo>
                <a:cubicBezTo>
                  <a:pt x="48" y="0"/>
                  <a:pt x="53" y="1"/>
                  <a:pt x="61" y="8"/>
                </a:cubicBezTo>
                <a:cubicBezTo>
                  <a:pt x="70" y="17"/>
                  <a:pt x="71" y="26"/>
                  <a:pt x="68" y="30"/>
                </a:cubicBezTo>
                <a:cubicBezTo>
                  <a:pt x="62" y="36"/>
                  <a:pt x="42" y="56"/>
                  <a:pt x="42" y="57"/>
                </a:cubicBezTo>
                <a:cubicBezTo>
                  <a:pt x="40" y="58"/>
                  <a:pt x="39" y="58"/>
                  <a:pt x="37" y="57"/>
                </a:cubicBezTo>
                <a:cubicBezTo>
                  <a:pt x="36" y="56"/>
                  <a:pt x="36" y="54"/>
                  <a:pt x="37" y="53"/>
                </a:cubicBezTo>
                <a:cubicBezTo>
                  <a:pt x="38" y="53"/>
                  <a:pt x="58" y="32"/>
                  <a:pt x="63" y="27"/>
                </a:cubicBezTo>
                <a:cubicBezTo>
                  <a:pt x="64" y="25"/>
                  <a:pt x="65" y="20"/>
                  <a:pt x="57" y="13"/>
                </a:cubicBezTo>
                <a:cubicBezTo>
                  <a:pt x="52" y="8"/>
                  <a:pt x="51" y="5"/>
                  <a:pt x="45" y="10"/>
                </a:cubicBezTo>
                <a:cubicBezTo>
                  <a:pt x="41" y="14"/>
                  <a:pt x="37" y="18"/>
                  <a:pt x="34" y="22"/>
                </a:cubicBezTo>
                <a:cubicBezTo>
                  <a:pt x="27" y="28"/>
                  <a:pt x="21" y="35"/>
                  <a:pt x="16" y="39"/>
                </a:cubicBezTo>
                <a:cubicBezTo>
                  <a:pt x="9" y="47"/>
                  <a:pt x="13" y="51"/>
                  <a:pt x="16" y="53"/>
                </a:cubicBezTo>
                <a:cubicBezTo>
                  <a:pt x="16" y="53"/>
                  <a:pt x="16" y="53"/>
                  <a:pt x="16" y="53"/>
                </a:cubicBezTo>
                <a:cubicBezTo>
                  <a:pt x="18" y="55"/>
                  <a:pt x="20" y="56"/>
                  <a:pt x="23" y="53"/>
                </a:cubicBezTo>
                <a:cubicBezTo>
                  <a:pt x="24" y="52"/>
                  <a:pt x="26" y="50"/>
                  <a:pt x="28" y="48"/>
                </a:cubicBezTo>
                <a:cubicBezTo>
                  <a:pt x="34" y="42"/>
                  <a:pt x="46" y="31"/>
                  <a:pt x="48" y="28"/>
                </a:cubicBezTo>
                <a:cubicBezTo>
                  <a:pt x="49" y="27"/>
                  <a:pt x="50" y="25"/>
                  <a:pt x="49" y="24"/>
                </a:cubicBezTo>
                <a:cubicBezTo>
                  <a:pt x="47" y="23"/>
                  <a:pt x="45" y="25"/>
                  <a:pt x="44" y="26"/>
                </a:cubicBezTo>
                <a:cubicBezTo>
                  <a:pt x="36" y="35"/>
                  <a:pt x="25" y="45"/>
                  <a:pt x="25" y="45"/>
                </a:cubicBezTo>
                <a:cubicBezTo>
                  <a:pt x="24" y="46"/>
                  <a:pt x="22" y="46"/>
                  <a:pt x="21" y="45"/>
                </a:cubicBezTo>
                <a:cubicBezTo>
                  <a:pt x="20" y="44"/>
                  <a:pt x="20" y="42"/>
                  <a:pt x="21" y="41"/>
                </a:cubicBezTo>
                <a:cubicBezTo>
                  <a:pt x="21" y="41"/>
                  <a:pt x="32" y="31"/>
                  <a:pt x="40" y="22"/>
                </a:cubicBezTo>
                <a:cubicBezTo>
                  <a:pt x="45" y="17"/>
                  <a:pt x="50" y="17"/>
                  <a:pt x="53" y="20"/>
                </a:cubicBezTo>
                <a:cubicBezTo>
                  <a:pt x="56" y="23"/>
                  <a:pt x="55" y="28"/>
                  <a:pt x="52" y="32"/>
                </a:cubicBezTo>
                <a:cubicBezTo>
                  <a:pt x="50" y="35"/>
                  <a:pt x="41" y="43"/>
                  <a:pt x="32" y="52"/>
                </a:cubicBezTo>
                <a:cubicBezTo>
                  <a:pt x="30" y="54"/>
                  <a:pt x="28" y="56"/>
                  <a:pt x="27" y="57"/>
                </a:cubicBezTo>
                <a:cubicBezTo>
                  <a:pt x="25" y="60"/>
                  <a:pt x="22" y="61"/>
                  <a:pt x="19" y="61"/>
                </a:cubicBezTo>
                <a:close/>
              </a:path>
            </a:pathLst>
          </a:custGeom>
          <a:solidFill>
            <a:schemeClr val="tx2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84" name="Rectangle 87">
            <a:extLst>
              <a:ext uri="{FF2B5EF4-FFF2-40B4-BE49-F238E27FC236}">
                <a16:creationId xmlns:a16="http://schemas.microsoft.com/office/drawing/2014/main" id="{F99DCC84-59EC-2E4D-88F6-D52426922681}"/>
              </a:ext>
            </a:extLst>
          </p:cNvPr>
          <p:cNvSpPr/>
          <p:nvPr/>
        </p:nvSpPr>
        <p:spPr>
          <a:xfrm>
            <a:off x="6862949" y="5081911"/>
            <a:ext cx="3304598" cy="267753"/>
          </a:xfrm>
          <a:prstGeom prst="rect">
            <a:avLst/>
          </a:prstGeom>
          <a:solidFill>
            <a:schemeClr val="bg2">
              <a:alpha val="4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5" name="Rectangle 88">
            <a:extLst>
              <a:ext uri="{FF2B5EF4-FFF2-40B4-BE49-F238E27FC236}">
                <a16:creationId xmlns:a16="http://schemas.microsoft.com/office/drawing/2014/main" id="{086D0835-3E30-AF49-B699-30A66937A3FB}"/>
              </a:ext>
            </a:extLst>
          </p:cNvPr>
          <p:cNvSpPr/>
          <p:nvPr/>
        </p:nvSpPr>
        <p:spPr>
          <a:xfrm>
            <a:off x="6862949" y="5081911"/>
            <a:ext cx="1360716" cy="26775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6" name="Content Placeholder 2">
            <a:extLst>
              <a:ext uri="{FF2B5EF4-FFF2-40B4-BE49-F238E27FC236}">
                <a16:creationId xmlns:a16="http://schemas.microsoft.com/office/drawing/2014/main" id="{0AC11E87-3970-7C40-9F68-DB0993951C6F}"/>
              </a:ext>
            </a:extLst>
          </p:cNvPr>
          <p:cNvSpPr txBox="1">
            <a:spLocks/>
          </p:cNvSpPr>
          <p:nvPr/>
        </p:nvSpPr>
        <p:spPr>
          <a:xfrm>
            <a:off x="6848089" y="5073365"/>
            <a:ext cx="469708" cy="284844"/>
          </a:xfrm>
          <a:prstGeom prst="rect">
            <a:avLst/>
          </a:prstGeom>
          <a:noFill/>
        </p:spPr>
        <p:txBody>
          <a:bodyPr vert="horz" lIns="91440" tIns="45720" rIns="91440" bIns="45720" rtlCol="0">
            <a:sp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4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2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10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050" kern="1200">
                <a:solidFill>
                  <a:schemeClr val="bg1">
                    <a:lumMod val="6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itchFamily="34" charset="0"/>
              <a:buNone/>
            </a:pPr>
            <a:r>
              <a:rPr lang="en-US" sz="1100" b="1" dirty="0">
                <a:solidFill>
                  <a:schemeClr val="bg1"/>
                </a:solidFill>
              </a:rPr>
              <a:t>45%</a:t>
            </a:r>
          </a:p>
        </p:txBody>
      </p:sp>
      <p:grpSp>
        <p:nvGrpSpPr>
          <p:cNvPr id="87" name="Group 90">
            <a:extLst>
              <a:ext uri="{FF2B5EF4-FFF2-40B4-BE49-F238E27FC236}">
                <a16:creationId xmlns:a16="http://schemas.microsoft.com/office/drawing/2014/main" id="{2886151C-310C-A640-9998-2585D8B3F4A3}"/>
              </a:ext>
            </a:extLst>
          </p:cNvPr>
          <p:cNvGrpSpPr/>
          <p:nvPr/>
        </p:nvGrpSpPr>
        <p:grpSpPr>
          <a:xfrm>
            <a:off x="6537477" y="5184010"/>
            <a:ext cx="153120" cy="153120"/>
            <a:chOff x="1839913" y="1474788"/>
            <a:chExt cx="358775" cy="358775"/>
          </a:xfrm>
          <a:solidFill>
            <a:schemeClr val="tx2"/>
          </a:solidFill>
        </p:grpSpPr>
        <p:sp>
          <p:nvSpPr>
            <p:cNvPr id="88" name="Freeform 12">
              <a:extLst>
                <a:ext uri="{FF2B5EF4-FFF2-40B4-BE49-F238E27FC236}">
                  <a16:creationId xmlns:a16="http://schemas.microsoft.com/office/drawing/2014/main" id="{01C1FAA7-682B-4F47-8A7D-48B286123F37}"/>
                </a:ext>
              </a:extLst>
            </p:cNvPr>
            <p:cNvSpPr>
              <a:spLocks/>
            </p:cNvSpPr>
            <p:nvPr/>
          </p:nvSpPr>
          <p:spPr bwMode="auto">
            <a:xfrm>
              <a:off x="1930400" y="1565276"/>
              <a:ext cx="138112" cy="136525"/>
            </a:xfrm>
            <a:custGeom>
              <a:avLst/>
              <a:gdLst>
                <a:gd name="T0" fmla="*/ 58 w 87"/>
                <a:gd name="T1" fmla="*/ 0 h 86"/>
                <a:gd name="T2" fmla="*/ 29 w 87"/>
                <a:gd name="T3" fmla="*/ 0 h 86"/>
                <a:gd name="T4" fmla="*/ 29 w 87"/>
                <a:gd name="T5" fmla="*/ 29 h 86"/>
                <a:gd name="T6" fmla="*/ 0 w 87"/>
                <a:gd name="T7" fmla="*/ 29 h 86"/>
                <a:gd name="T8" fmla="*/ 0 w 87"/>
                <a:gd name="T9" fmla="*/ 58 h 86"/>
                <a:gd name="T10" fmla="*/ 29 w 87"/>
                <a:gd name="T11" fmla="*/ 58 h 86"/>
                <a:gd name="T12" fmla="*/ 29 w 87"/>
                <a:gd name="T13" fmla="*/ 86 h 86"/>
                <a:gd name="T14" fmla="*/ 58 w 87"/>
                <a:gd name="T15" fmla="*/ 86 h 86"/>
                <a:gd name="T16" fmla="*/ 58 w 87"/>
                <a:gd name="T17" fmla="*/ 58 h 86"/>
                <a:gd name="T18" fmla="*/ 87 w 87"/>
                <a:gd name="T19" fmla="*/ 58 h 86"/>
                <a:gd name="T20" fmla="*/ 87 w 87"/>
                <a:gd name="T21" fmla="*/ 29 h 86"/>
                <a:gd name="T22" fmla="*/ 58 w 87"/>
                <a:gd name="T23" fmla="*/ 29 h 86"/>
                <a:gd name="T24" fmla="*/ 58 w 87"/>
                <a:gd name="T25" fmla="*/ 0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7" h="86">
                  <a:moveTo>
                    <a:pt x="58" y="0"/>
                  </a:moveTo>
                  <a:lnTo>
                    <a:pt x="29" y="0"/>
                  </a:lnTo>
                  <a:lnTo>
                    <a:pt x="29" y="29"/>
                  </a:lnTo>
                  <a:lnTo>
                    <a:pt x="0" y="29"/>
                  </a:lnTo>
                  <a:lnTo>
                    <a:pt x="0" y="58"/>
                  </a:lnTo>
                  <a:lnTo>
                    <a:pt x="29" y="58"/>
                  </a:lnTo>
                  <a:lnTo>
                    <a:pt x="29" y="86"/>
                  </a:lnTo>
                  <a:lnTo>
                    <a:pt x="58" y="86"/>
                  </a:lnTo>
                  <a:lnTo>
                    <a:pt x="58" y="58"/>
                  </a:lnTo>
                  <a:lnTo>
                    <a:pt x="87" y="58"/>
                  </a:lnTo>
                  <a:lnTo>
                    <a:pt x="87" y="29"/>
                  </a:lnTo>
                  <a:lnTo>
                    <a:pt x="58" y="29"/>
                  </a:lnTo>
                  <a:lnTo>
                    <a:pt x="5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  <p:sp>
          <p:nvSpPr>
            <p:cNvPr id="89" name="Freeform 13">
              <a:extLst>
                <a:ext uri="{FF2B5EF4-FFF2-40B4-BE49-F238E27FC236}">
                  <a16:creationId xmlns:a16="http://schemas.microsoft.com/office/drawing/2014/main" id="{9E8BE19A-FE19-6540-AE29-D02ABCC5A3B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839913" y="1474788"/>
              <a:ext cx="358775" cy="358775"/>
            </a:xfrm>
            <a:custGeom>
              <a:avLst/>
              <a:gdLst>
                <a:gd name="T0" fmla="*/ 62 w 63"/>
                <a:gd name="T1" fmla="*/ 54 h 63"/>
                <a:gd name="T2" fmla="*/ 51 w 63"/>
                <a:gd name="T3" fmla="*/ 43 h 63"/>
                <a:gd name="T4" fmla="*/ 56 w 63"/>
                <a:gd name="T5" fmla="*/ 28 h 63"/>
                <a:gd name="T6" fmla="*/ 28 w 63"/>
                <a:gd name="T7" fmla="*/ 0 h 63"/>
                <a:gd name="T8" fmla="*/ 0 w 63"/>
                <a:gd name="T9" fmla="*/ 28 h 63"/>
                <a:gd name="T10" fmla="*/ 28 w 63"/>
                <a:gd name="T11" fmla="*/ 56 h 63"/>
                <a:gd name="T12" fmla="*/ 43 w 63"/>
                <a:gd name="T13" fmla="*/ 52 h 63"/>
                <a:gd name="T14" fmla="*/ 54 w 63"/>
                <a:gd name="T15" fmla="*/ 63 h 63"/>
                <a:gd name="T16" fmla="*/ 57 w 63"/>
                <a:gd name="T17" fmla="*/ 63 h 63"/>
                <a:gd name="T18" fmla="*/ 62 w 63"/>
                <a:gd name="T19" fmla="*/ 57 h 63"/>
                <a:gd name="T20" fmla="*/ 62 w 63"/>
                <a:gd name="T21" fmla="*/ 54 h 63"/>
                <a:gd name="T22" fmla="*/ 28 w 63"/>
                <a:gd name="T23" fmla="*/ 48 h 63"/>
                <a:gd name="T24" fmla="*/ 8 w 63"/>
                <a:gd name="T25" fmla="*/ 28 h 63"/>
                <a:gd name="T26" fmla="*/ 28 w 63"/>
                <a:gd name="T27" fmla="*/ 8 h 63"/>
                <a:gd name="T28" fmla="*/ 48 w 63"/>
                <a:gd name="T29" fmla="*/ 28 h 63"/>
                <a:gd name="T30" fmla="*/ 28 w 63"/>
                <a:gd name="T31" fmla="*/ 48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63" h="63">
                  <a:moveTo>
                    <a:pt x="62" y="54"/>
                  </a:moveTo>
                  <a:cubicBezTo>
                    <a:pt x="51" y="43"/>
                    <a:pt x="51" y="43"/>
                    <a:pt x="51" y="43"/>
                  </a:cubicBezTo>
                  <a:cubicBezTo>
                    <a:pt x="54" y="39"/>
                    <a:pt x="56" y="34"/>
                    <a:pt x="56" y="28"/>
                  </a:cubicBezTo>
                  <a:cubicBezTo>
                    <a:pt x="56" y="13"/>
                    <a:pt x="43" y="0"/>
                    <a:pt x="28" y="0"/>
                  </a:cubicBezTo>
                  <a:cubicBezTo>
                    <a:pt x="12" y="0"/>
                    <a:pt x="0" y="13"/>
                    <a:pt x="0" y="28"/>
                  </a:cubicBezTo>
                  <a:cubicBezTo>
                    <a:pt x="0" y="43"/>
                    <a:pt x="12" y="56"/>
                    <a:pt x="28" y="56"/>
                  </a:cubicBezTo>
                  <a:cubicBezTo>
                    <a:pt x="33" y="56"/>
                    <a:pt x="39" y="54"/>
                    <a:pt x="43" y="52"/>
                  </a:cubicBezTo>
                  <a:cubicBezTo>
                    <a:pt x="54" y="63"/>
                    <a:pt x="54" y="63"/>
                    <a:pt x="54" y="63"/>
                  </a:cubicBezTo>
                  <a:cubicBezTo>
                    <a:pt x="55" y="63"/>
                    <a:pt x="56" y="63"/>
                    <a:pt x="57" y="63"/>
                  </a:cubicBezTo>
                  <a:cubicBezTo>
                    <a:pt x="62" y="57"/>
                    <a:pt x="62" y="57"/>
                    <a:pt x="62" y="57"/>
                  </a:cubicBezTo>
                  <a:cubicBezTo>
                    <a:pt x="63" y="56"/>
                    <a:pt x="63" y="55"/>
                    <a:pt x="62" y="54"/>
                  </a:cubicBezTo>
                  <a:close/>
                  <a:moveTo>
                    <a:pt x="28" y="48"/>
                  </a:moveTo>
                  <a:cubicBezTo>
                    <a:pt x="17" y="48"/>
                    <a:pt x="8" y="39"/>
                    <a:pt x="8" y="28"/>
                  </a:cubicBezTo>
                  <a:cubicBezTo>
                    <a:pt x="8" y="17"/>
                    <a:pt x="17" y="8"/>
                    <a:pt x="28" y="8"/>
                  </a:cubicBezTo>
                  <a:cubicBezTo>
                    <a:pt x="39" y="8"/>
                    <a:pt x="48" y="17"/>
                    <a:pt x="48" y="28"/>
                  </a:cubicBezTo>
                  <a:cubicBezTo>
                    <a:pt x="48" y="39"/>
                    <a:pt x="39" y="48"/>
                    <a:pt x="28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id-ID"/>
            </a:p>
          </p:txBody>
        </p:sp>
      </p:grpSp>
      <p:cxnSp>
        <p:nvCxnSpPr>
          <p:cNvPr id="90" name="Straight Connector 93">
            <a:extLst>
              <a:ext uri="{FF2B5EF4-FFF2-40B4-BE49-F238E27FC236}">
                <a16:creationId xmlns:a16="http://schemas.microsoft.com/office/drawing/2014/main" id="{A9E31B01-3C90-A54E-BFA3-BDB8A3E84575}"/>
              </a:ext>
            </a:extLst>
          </p:cNvPr>
          <p:cNvCxnSpPr/>
          <p:nvPr/>
        </p:nvCxnSpPr>
        <p:spPr>
          <a:xfrm>
            <a:off x="6108857" y="1615842"/>
            <a:ext cx="0" cy="3898900"/>
          </a:xfrm>
          <a:prstGeom prst="line">
            <a:avLst/>
          </a:prstGeom>
          <a:ln w="12700">
            <a:solidFill>
              <a:schemeClr val="tx2"/>
            </a:solidFill>
            <a:prstDash val="dash"/>
            <a:headEnd type="diamon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Freeform 11">
            <a:extLst>
              <a:ext uri="{FF2B5EF4-FFF2-40B4-BE49-F238E27FC236}">
                <a16:creationId xmlns:a16="http://schemas.microsoft.com/office/drawing/2014/main" id="{87D444D3-E5EF-5149-9122-FC1C8148D8AF}"/>
              </a:ext>
            </a:extLst>
          </p:cNvPr>
          <p:cNvSpPr>
            <a:spLocks noEditPoints="1"/>
          </p:cNvSpPr>
          <p:nvPr/>
        </p:nvSpPr>
        <p:spPr bwMode="auto">
          <a:xfrm>
            <a:off x="6468964" y="2253647"/>
            <a:ext cx="519501" cy="517952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7" name="Freeform 11">
            <a:extLst>
              <a:ext uri="{FF2B5EF4-FFF2-40B4-BE49-F238E27FC236}">
                <a16:creationId xmlns:a16="http://schemas.microsoft.com/office/drawing/2014/main" id="{30551CD3-BDF1-CC49-B052-E7D6FE322FF7}"/>
              </a:ext>
            </a:extLst>
          </p:cNvPr>
          <p:cNvSpPr>
            <a:spLocks noEditPoints="1"/>
          </p:cNvSpPr>
          <p:nvPr/>
        </p:nvSpPr>
        <p:spPr bwMode="auto">
          <a:xfrm>
            <a:off x="7255799" y="2561687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8" name="Freeform 11">
            <a:extLst>
              <a:ext uri="{FF2B5EF4-FFF2-40B4-BE49-F238E27FC236}">
                <a16:creationId xmlns:a16="http://schemas.microsoft.com/office/drawing/2014/main" id="{EBFBAAB7-935A-3843-8AD3-74250F9E6B79}"/>
              </a:ext>
            </a:extLst>
          </p:cNvPr>
          <p:cNvSpPr>
            <a:spLocks noEditPoints="1"/>
          </p:cNvSpPr>
          <p:nvPr/>
        </p:nvSpPr>
        <p:spPr bwMode="auto">
          <a:xfrm>
            <a:off x="6484670" y="2162010"/>
            <a:ext cx="353664" cy="352609"/>
          </a:xfrm>
          <a:prstGeom prst="diamond">
            <a:avLst/>
          </a:prstGeom>
          <a:solidFill>
            <a:schemeClr val="accent2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09" name="Freeform 11">
            <a:extLst>
              <a:ext uri="{FF2B5EF4-FFF2-40B4-BE49-F238E27FC236}">
                <a16:creationId xmlns:a16="http://schemas.microsoft.com/office/drawing/2014/main" id="{E54DCFB7-8317-1E4A-BB2E-2441ED83479D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25427" y="2733798"/>
            <a:ext cx="519501" cy="517952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1" name="Freeform 11">
            <a:extLst>
              <a:ext uri="{FF2B5EF4-FFF2-40B4-BE49-F238E27FC236}">
                <a16:creationId xmlns:a16="http://schemas.microsoft.com/office/drawing/2014/main" id="{68F19567-A176-CA4C-A978-B8D397D6EA87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75236" y="2633135"/>
            <a:ext cx="353664" cy="352609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sp>
        <p:nvSpPr>
          <p:cNvPr id="112" name="Freeform 11">
            <a:extLst>
              <a:ext uri="{FF2B5EF4-FFF2-40B4-BE49-F238E27FC236}">
                <a16:creationId xmlns:a16="http://schemas.microsoft.com/office/drawing/2014/main" id="{8B7D5516-9174-9640-ABFA-731ED9B56FFB}"/>
              </a:ext>
            </a:extLst>
          </p:cNvPr>
          <p:cNvSpPr>
            <a:spLocks noEditPoints="1"/>
          </p:cNvSpPr>
          <p:nvPr/>
        </p:nvSpPr>
        <p:spPr bwMode="auto">
          <a:xfrm rot="5400000">
            <a:off x="2115896" y="2265243"/>
            <a:ext cx="353664" cy="352609"/>
          </a:xfrm>
          <a:prstGeom prst="diamond">
            <a:avLst/>
          </a:prstGeom>
          <a:solidFill>
            <a:schemeClr val="accent4">
              <a:alpha val="65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d-ID"/>
          </a:p>
        </p:txBody>
      </p:sp>
      <p:pic>
        <p:nvPicPr>
          <p:cNvPr id="3" name="图形 2">
            <a:extLst>
              <a:ext uri="{FF2B5EF4-FFF2-40B4-BE49-F238E27FC236}">
                <a16:creationId xmlns:a16="http://schemas.microsoft.com/office/drawing/2014/main" id="{45AFE95A-3ECC-1E45-A027-7AEED4D9A4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57126" y="2377465"/>
            <a:ext cx="444232" cy="444232"/>
          </a:xfrm>
          <a:prstGeom prst="rect">
            <a:avLst/>
          </a:prstGeom>
        </p:spPr>
      </p:pic>
      <p:pic>
        <p:nvPicPr>
          <p:cNvPr id="120" name="图形 119">
            <a:extLst>
              <a:ext uri="{FF2B5EF4-FFF2-40B4-BE49-F238E27FC236}">
                <a16:creationId xmlns:a16="http://schemas.microsoft.com/office/drawing/2014/main" id="{7181370C-0E20-B349-8DB7-7A21ADE1C2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820816" y="2408472"/>
            <a:ext cx="384938" cy="3849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8988088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8ADFBE02-FC6E-4E1F-87F4-31D47C46FB23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PRESENTATION_TITLE" val="19-包"/>
</p:tagLst>
</file>

<file path=ppt/theme/theme1.xml><?xml version="1.0" encoding="utf-8"?>
<a:theme xmlns:a="http://schemas.openxmlformats.org/drawingml/2006/main" name="Office Theme">
  <a:themeElements>
    <a:clrScheme name="Logic Colored">
      <a:dk1>
        <a:srgbClr val="32363F"/>
      </a:dk1>
      <a:lt1>
        <a:sysClr val="window" lastClr="FFFFFF"/>
      </a:lt1>
      <a:dk2>
        <a:srgbClr val="AAB2BD"/>
      </a:dk2>
      <a:lt2>
        <a:srgbClr val="EEF2F5"/>
      </a:lt2>
      <a:accent1>
        <a:srgbClr val="00A09D"/>
      </a:accent1>
      <a:accent2>
        <a:srgbClr val="1891AB"/>
      </a:accent2>
      <a:accent3>
        <a:srgbClr val="4276AA"/>
      </a:accent3>
      <a:accent4>
        <a:srgbClr val="5268A5"/>
      </a:accent4>
      <a:accent5>
        <a:srgbClr val="5E5CA2"/>
      </a:accent5>
      <a:accent6>
        <a:srgbClr val="2C85AE"/>
      </a:accent6>
      <a:hlink>
        <a:srgbClr val="FF9604"/>
      </a:hlink>
      <a:folHlink>
        <a:srgbClr val="FB1553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Angsana New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Cordia New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493</TotalTime>
  <Words>1836</Words>
  <Application>Microsoft Macintosh PowerPoint</Application>
  <PresentationFormat>宽屏</PresentationFormat>
  <Paragraphs>311</Paragraphs>
  <Slides>29</Slides>
  <Notes>12</Notes>
  <HiddenSlides>1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29</vt:i4>
      </vt:variant>
    </vt:vector>
  </HeadingPairs>
  <TitlesOfParts>
    <vt:vector size="49" baseType="lpstr">
      <vt:lpstr>方正兰亭黑简体</vt:lpstr>
      <vt:lpstr>黑体</vt:lpstr>
      <vt:lpstr>宋体</vt:lpstr>
      <vt:lpstr>微软雅黑</vt:lpstr>
      <vt:lpstr>微软雅黑</vt:lpstr>
      <vt:lpstr>微软雅黑-粗</vt:lpstr>
      <vt:lpstr>造字工房悦黑（非商用）常规体</vt:lpstr>
      <vt:lpstr>Agency FB</vt:lpstr>
      <vt:lpstr>FZDaHei-B02S</vt:lpstr>
      <vt:lpstr>굴림</vt:lpstr>
      <vt:lpstr>Lato Light</vt:lpstr>
      <vt:lpstr>Open Sans</vt:lpstr>
      <vt:lpstr>Source Han Sans CN</vt:lpstr>
      <vt:lpstr>Yuppy SC</vt:lpstr>
      <vt:lpstr>Arial</vt:lpstr>
      <vt:lpstr>Calibri</vt:lpstr>
      <vt:lpstr>Gill Sans</vt:lpstr>
      <vt:lpstr>Impact MT Std</vt:lpstr>
      <vt:lpstr>Tahoma</vt:lpstr>
      <vt:lpstr>Office Theme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19-包</dc:title>
  <dc:creator>SimpleSmart</dc:creator>
  <cp:lastModifiedBy>Microsoft Office User</cp:lastModifiedBy>
  <cp:revision>1539</cp:revision>
  <cp:lastPrinted>2019-01-10T01:01:25Z</cp:lastPrinted>
  <dcterms:created xsi:type="dcterms:W3CDTF">2015-07-02T09:55:46Z</dcterms:created>
  <dcterms:modified xsi:type="dcterms:W3CDTF">2019-01-22T09:55:28Z</dcterms:modified>
</cp:coreProperties>
</file>